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57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1386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98FD031B-B1F6-4F39-9A8B-5126977F83FF}" type="doc">
      <dgm:prSet loTypeId="urn:microsoft.com/office/officeart/2005/8/layout/pyramid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C1121BB5-A50E-482E-8B03-9409EE51A5FC}">
      <dgm:prSet phldrT="[Текст]" custT="1"/>
      <dgm:spPr/>
      <dgm:t>
        <a:bodyPr/>
        <a:lstStyle/>
        <a:p>
          <a:r>
            <a:rPr lang="en-US" sz="4400" b="1" dirty="0" err="1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rPr>
            <a:t>Ramal</a:t>
          </a:r>
          <a:endParaRPr lang="ru-RU" sz="4400" b="1" dirty="0">
            <a:solidFill>
              <a:srgbClr val="FF0000"/>
            </a:solidFill>
            <a:latin typeface="Times New Roman" pitchFamily="18" charset="0"/>
            <a:cs typeface="Times New Roman" pitchFamily="18" charset="0"/>
          </a:endParaRPr>
        </a:p>
      </dgm:t>
    </dgm:pt>
    <dgm:pt modelId="{7CE9C345-3663-44AA-834F-B2A6EDD081BC}" type="parTrans" cxnId="{70250FEB-E294-4B16-9EE5-5B299E67CAFC}">
      <dgm:prSet/>
      <dgm:spPr/>
      <dgm:t>
        <a:bodyPr/>
        <a:lstStyle/>
        <a:p>
          <a:endParaRPr lang="ru-RU"/>
        </a:p>
      </dgm:t>
    </dgm:pt>
    <dgm:pt modelId="{961098E6-FBE2-4C7A-A894-5BA80D9769B6}" type="sibTrans" cxnId="{70250FEB-E294-4B16-9EE5-5B299E67CAFC}">
      <dgm:prSet/>
      <dgm:spPr/>
      <dgm:t>
        <a:bodyPr/>
        <a:lstStyle/>
        <a:p>
          <a:endParaRPr lang="ru-RU"/>
        </a:p>
      </dgm:t>
    </dgm:pt>
    <dgm:pt modelId="{F377BBB3-D58C-4F2E-9AFF-B24277841503}">
      <dgm:prSet phldrT="[Текст]" custT="1"/>
      <dgm:spPr/>
      <dgm:t>
        <a:bodyPr/>
        <a:lstStyle/>
        <a:p>
          <a:r>
            <a:rPr lang="en-US" sz="4400" b="1" dirty="0" err="1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rPr>
            <a:t>Hazaj</a:t>
          </a:r>
          <a:endParaRPr lang="ru-RU" sz="4400" b="1" dirty="0">
            <a:solidFill>
              <a:srgbClr val="FF0000"/>
            </a:solidFill>
            <a:latin typeface="Times New Roman" pitchFamily="18" charset="0"/>
            <a:cs typeface="Times New Roman" pitchFamily="18" charset="0"/>
          </a:endParaRPr>
        </a:p>
      </dgm:t>
    </dgm:pt>
    <dgm:pt modelId="{8514FDF4-8C34-43EE-B419-202F8409AB33}" type="parTrans" cxnId="{720394DD-830A-44DD-8DBB-7B659E82AA13}">
      <dgm:prSet/>
      <dgm:spPr/>
      <dgm:t>
        <a:bodyPr/>
        <a:lstStyle/>
        <a:p>
          <a:endParaRPr lang="ru-RU"/>
        </a:p>
      </dgm:t>
    </dgm:pt>
    <dgm:pt modelId="{10F97696-2868-4270-B71E-A55500540B27}" type="sibTrans" cxnId="{720394DD-830A-44DD-8DBB-7B659E82AA13}">
      <dgm:prSet/>
      <dgm:spPr/>
      <dgm:t>
        <a:bodyPr/>
        <a:lstStyle/>
        <a:p>
          <a:endParaRPr lang="ru-RU"/>
        </a:p>
      </dgm:t>
    </dgm:pt>
    <dgm:pt modelId="{32DBCD18-6893-4FC8-BFCA-EDABE0E9FE58}">
      <dgm:prSet phldrT="[Текст]" custT="1"/>
      <dgm:spPr/>
      <dgm:t>
        <a:bodyPr/>
        <a:lstStyle/>
        <a:p>
          <a:r>
            <a:rPr lang="en-US" sz="4400" b="1" dirty="0" err="1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rPr>
            <a:t>Rajaz</a:t>
          </a:r>
          <a:endParaRPr lang="ru-RU" sz="4400" b="1" dirty="0">
            <a:solidFill>
              <a:srgbClr val="FF0000"/>
            </a:solidFill>
            <a:latin typeface="Times New Roman" pitchFamily="18" charset="0"/>
            <a:cs typeface="Times New Roman" pitchFamily="18" charset="0"/>
          </a:endParaRPr>
        </a:p>
      </dgm:t>
    </dgm:pt>
    <dgm:pt modelId="{2AB201F6-CCE0-453F-AEF9-559AF03E1559}" type="parTrans" cxnId="{6B1E9CF9-2999-4240-AE45-CCB968367B61}">
      <dgm:prSet/>
      <dgm:spPr/>
      <dgm:t>
        <a:bodyPr/>
        <a:lstStyle/>
        <a:p>
          <a:endParaRPr lang="ru-RU"/>
        </a:p>
      </dgm:t>
    </dgm:pt>
    <dgm:pt modelId="{030E0C0B-CE95-43DE-8781-898F91D40C9E}" type="sibTrans" cxnId="{6B1E9CF9-2999-4240-AE45-CCB968367B61}">
      <dgm:prSet/>
      <dgm:spPr/>
      <dgm:t>
        <a:bodyPr/>
        <a:lstStyle/>
        <a:p>
          <a:endParaRPr lang="ru-RU"/>
        </a:p>
      </dgm:t>
    </dgm:pt>
    <dgm:pt modelId="{3DF0CDE1-0621-405F-9696-1DCAFBF6F02B}">
      <dgm:prSet phldrT="[Текст]"/>
      <dgm:spPr/>
      <dgm:t>
        <a:bodyPr/>
        <a:lstStyle/>
        <a:p>
          <a:r>
            <a:rPr lang="en-US" b="1" dirty="0" err="1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rPr>
            <a:t>Mutaqorib</a:t>
          </a:r>
          <a:endParaRPr lang="ru-RU" b="1" dirty="0">
            <a:solidFill>
              <a:srgbClr val="FF0000"/>
            </a:solidFill>
            <a:latin typeface="Times New Roman" pitchFamily="18" charset="0"/>
            <a:cs typeface="Times New Roman" pitchFamily="18" charset="0"/>
          </a:endParaRPr>
        </a:p>
      </dgm:t>
    </dgm:pt>
    <dgm:pt modelId="{548C8F05-9710-47F6-B1B2-27BCDA5BEAD8}" type="parTrans" cxnId="{E68B04E0-B5D9-44B8-85AB-D17CC858FB51}">
      <dgm:prSet/>
      <dgm:spPr/>
      <dgm:t>
        <a:bodyPr/>
        <a:lstStyle/>
        <a:p>
          <a:endParaRPr lang="ru-RU"/>
        </a:p>
      </dgm:t>
    </dgm:pt>
    <dgm:pt modelId="{B268175B-9B04-4830-A6D1-DC968FE51FB5}" type="sibTrans" cxnId="{E68B04E0-B5D9-44B8-85AB-D17CC858FB51}">
      <dgm:prSet/>
      <dgm:spPr/>
      <dgm:t>
        <a:bodyPr/>
        <a:lstStyle/>
        <a:p>
          <a:endParaRPr lang="ru-RU"/>
        </a:p>
      </dgm:t>
    </dgm:pt>
    <dgm:pt modelId="{81E47EC6-4B51-4AF9-9763-67906E2C48C5}" type="pres">
      <dgm:prSet presAssocID="{98FD031B-B1F6-4F39-9A8B-5126977F83FF}" presName="compositeShape" presStyleCnt="0">
        <dgm:presLayoutVars>
          <dgm:dir/>
          <dgm:resizeHandles/>
        </dgm:presLayoutVars>
      </dgm:prSet>
      <dgm:spPr/>
      <dgm:t>
        <a:bodyPr/>
        <a:lstStyle/>
        <a:p>
          <a:endParaRPr lang="ru-RU"/>
        </a:p>
      </dgm:t>
    </dgm:pt>
    <dgm:pt modelId="{15A69EBB-6FF1-4158-B752-CBC5A785A293}" type="pres">
      <dgm:prSet presAssocID="{98FD031B-B1F6-4F39-9A8B-5126977F83FF}" presName="pyramid" presStyleLbl="node1" presStyleIdx="0" presStyleCnt="1"/>
      <dgm:spPr/>
    </dgm:pt>
    <dgm:pt modelId="{3FE142BF-B23A-42C1-97CA-788ADD9BDA16}" type="pres">
      <dgm:prSet presAssocID="{98FD031B-B1F6-4F39-9A8B-5126977F83FF}" presName="theList" presStyleCnt="0"/>
      <dgm:spPr/>
    </dgm:pt>
    <dgm:pt modelId="{456F0559-E13B-4373-84A7-13C97EADC20E}" type="pres">
      <dgm:prSet presAssocID="{C1121BB5-A50E-482E-8B03-9409EE51A5FC}" presName="aNode" presStyleLbl="fgAcc1" presStyleIdx="0" presStyleCnt="4" custLinFactNeighborY="-59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A8E4D34-EDC9-4241-90D6-CAB5ED48C737}" type="pres">
      <dgm:prSet presAssocID="{C1121BB5-A50E-482E-8B03-9409EE51A5FC}" presName="aSpace" presStyleCnt="0"/>
      <dgm:spPr/>
    </dgm:pt>
    <dgm:pt modelId="{80423F56-868B-4D3C-8773-6FB174F63E5A}" type="pres">
      <dgm:prSet presAssocID="{F377BBB3-D58C-4F2E-9AFF-B24277841503}" presName="aNode" presStyleLbl="fgAcc1" presStyleIdx="1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5F00867-F33F-4638-9A12-B70A24F97A7F}" type="pres">
      <dgm:prSet presAssocID="{F377BBB3-D58C-4F2E-9AFF-B24277841503}" presName="aSpace" presStyleCnt="0"/>
      <dgm:spPr/>
    </dgm:pt>
    <dgm:pt modelId="{27EB8BEA-FCD3-43D0-9A3E-1DC4623FDB07}" type="pres">
      <dgm:prSet presAssocID="{32DBCD18-6893-4FC8-BFCA-EDABE0E9FE58}" presName="aNode" presStyleLbl="fgAcc1" presStyleIdx="2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F8D4404-1CA6-46FF-8176-CB433D287500}" type="pres">
      <dgm:prSet presAssocID="{32DBCD18-6893-4FC8-BFCA-EDABE0E9FE58}" presName="aSpace" presStyleCnt="0"/>
      <dgm:spPr/>
    </dgm:pt>
    <dgm:pt modelId="{6E377097-D02C-4755-A275-55CDE0C266D8}" type="pres">
      <dgm:prSet presAssocID="{3DF0CDE1-0621-405F-9696-1DCAFBF6F02B}" presName="aNode" presStyleLbl="fgAcc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45D7E76-15E1-4983-8466-65D7C58203A8}" type="pres">
      <dgm:prSet presAssocID="{3DF0CDE1-0621-405F-9696-1DCAFBF6F02B}" presName="aSpace" presStyleCnt="0"/>
      <dgm:spPr/>
    </dgm:pt>
  </dgm:ptLst>
  <dgm:cxnLst>
    <dgm:cxn modelId="{BEB204B4-27A8-488D-89C1-328024CC66BA}" type="presOf" srcId="{3DF0CDE1-0621-405F-9696-1DCAFBF6F02B}" destId="{6E377097-D02C-4755-A275-55CDE0C266D8}" srcOrd="0" destOrd="0" presId="urn:microsoft.com/office/officeart/2005/8/layout/pyramid2"/>
    <dgm:cxn modelId="{720394DD-830A-44DD-8DBB-7B659E82AA13}" srcId="{98FD031B-B1F6-4F39-9A8B-5126977F83FF}" destId="{F377BBB3-D58C-4F2E-9AFF-B24277841503}" srcOrd="1" destOrd="0" parTransId="{8514FDF4-8C34-43EE-B419-202F8409AB33}" sibTransId="{10F97696-2868-4270-B71E-A55500540B27}"/>
    <dgm:cxn modelId="{6B1E9CF9-2999-4240-AE45-CCB968367B61}" srcId="{98FD031B-B1F6-4F39-9A8B-5126977F83FF}" destId="{32DBCD18-6893-4FC8-BFCA-EDABE0E9FE58}" srcOrd="2" destOrd="0" parTransId="{2AB201F6-CCE0-453F-AEF9-559AF03E1559}" sibTransId="{030E0C0B-CE95-43DE-8781-898F91D40C9E}"/>
    <dgm:cxn modelId="{B8901744-D44B-474B-8365-1CDB7D75128E}" type="presOf" srcId="{F377BBB3-D58C-4F2E-9AFF-B24277841503}" destId="{80423F56-868B-4D3C-8773-6FB174F63E5A}" srcOrd="0" destOrd="0" presId="urn:microsoft.com/office/officeart/2005/8/layout/pyramid2"/>
    <dgm:cxn modelId="{363D215F-BA87-48CF-9DB3-81C11E194B89}" type="presOf" srcId="{98FD031B-B1F6-4F39-9A8B-5126977F83FF}" destId="{81E47EC6-4B51-4AF9-9763-67906E2C48C5}" srcOrd="0" destOrd="0" presId="urn:microsoft.com/office/officeart/2005/8/layout/pyramid2"/>
    <dgm:cxn modelId="{E68B04E0-B5D9-44B8-85AB-D17CC858FB51}" srcId="{98FD031B-B1F6-4F39-9A8B-5126977F83FF}" destId="{3DF0CDE1-0621-405F-9696-1DCAFBF6F02B}" srcOrd="3" destOrd="0" parTransId="{548C8F05-9710-47F6-B1B2-27BCDA5BEAD8}" sibTransId="{B268175B-9B04-4830-A6D1-DC968FE51FB5}"/>
    <dgm:cxn modelId="{163BF261-CD1A-4260-B5E4-39CCF59AA7CD}" type="presOf" srcId="{32DBCD18-6893-4FC8-BFCA-EDABE0E9FE58}" destId="{27EB8BEA-FCD3-43D0-9A3E-1DC4623FDB07}" srcOrd="0" destOrd="0" presId="urn:microsoft.com/office/officeart/2005/8/layout/pyramid2"/>
    <dgm:cxn modelId="{70250FEB-E294-4B16-9EE5-5B299E67CAFC}" srcId="{98FD031B-B1F6-4F39-9A8B-5126977F83FF}" destId="{C1121BB5-A50E-482E-8B03-9409EE51A5FC}" srcOrd="0" destOrd="0" parTransId="{7CE9C345-3663-44AA-834F-B2A6EDD081BC}" sibTransId="{961098E6-FBE2-4C7A-A894-5BA80D9769B6}"/>
    <dgm:cxn modelId="{BE0DC959-5898-43A6-9457-5B3C92CF52DE}" type="presOf" srcId="{C1121BB5-A50E-482E-8B03-9409EE51A5FC}" destId="{456F0559-E13B-4373-84A7-13C97EADC20E}" srcOrd="0" destOrd="0" presId="urn:microsoft.com/office/officeart/2005/8/layout/pyramid2"/>
    <dgm:cxn modelId="{DF88193B-1058-4EB4-B1F5-8F3DC63FE9A0}" type="presParOf" srcId="{81E47EC6-4B51-4AF9-9763-67906E2C48C5}" destId="{15A69EBB-6FF1-4158-B752-CBC5A785A293}" srcOrd="0" destOrd="0" presId="urn:microsoft.com/office/officeart/2005/8/layout/pyramid2"/>
    <dgm:cxn modelId="{09503F10-6B3C-47A1-9AAB-128C1B2CEE86}" type="presParOf" srcId="{81E47EC6-4B51-4AF9-9763-67906E2C48C5}" destId="{3FE142BF-B23A-42C1-97CA-788ADD9BDA16}" srcOrd="1" destOrd="0" presId="urn:microsoft.com/office/officeart/2005/8/layout/pyramid2"/>
    <dgm:cxn modelId="{1FB1B2FD-BF0D-470B-B18B-02BEF7C8DDC3}" type="presParOf" srcId="{3FE142BF-B23A-42C1-97CA-788ADD9BDA16}" destId="{456F0559-E13B-4373-84A7-13C97EADC20E}" srcOrd="0" destOrd="0" presId="urn:microsoft.com/office/officeart/2005/8/layout/pyramid2"/>
    <dgm:cxn modelId="{9D7EA32C-DB83-4466-B231-63ADE3F70465}" type="presParOf" srcId="{3FE142BF-B23A-42C1-97CA-788ADD9BDA16}" destId="{2A8E4D34-EDC9-4241-90D6-CAB5ED48C737}" srcOrd="1" destOrd="0" presId="urn:microsoft.com/office/officeart/2005/8/layout/pyramid2"/>
    <dgm:cxn modelId="{D3DB05F6-3972-4E34-873E-173D93A1FF65}" type="presParOf" srcId="{3FE142BF-B23A-42C1-97CA-788ADD9BDA16}" destId="{80423F56-868B-4D3C-8773-6FB174F63E5A}" srcOrd="2" destOrd="0" presId="urn:microsoft.com/office/officeart/2005/8/layout/pyramid2"/>
    <dgm:cxn modelId="{66F2C862-2E0E-45DC-9A13-E53614078F4D}" type="presParOf" srcId="{3FE142BF-B23A-42C1-97CA-788ADD9BDA16}" destId="{25F00867-F33F-4638-9A12-B70A24F97A7F}" srcOrd="3" destOrd="0" presId="urn:microsoft.com/office/officeart/2005/8/layout/pyramid2"/>
    <dgm:cxn modelId="{DC35EC13-6BF9-4398-BF92-01AFBF59446A}" type="presParOf" srcId="{3FE142BF-B23A-42C1-97CA-788ADD9BDA16}" destId="{27EB8BEA-FCD3-43D0-9A3E-1DC4623FDB07}" srcOrd="4" destOrd="0" presId="urn:microsoft.com/office/officeart/2005/8/layout/pyramid2"/>
    <dgm:cxn modelId="{66651C7D-E21A-47F7-BF49-ECEE61730566}" type="presParOf" srcId="{3FE142BF-B23A-42C1-97CA-788ADD9BDA16}" destId="{2F8D4404-1CA6-46FF-8176-CB433D287500}" srcOrd="5" destOrd="0" presId="urn:microsoft.com/office/officeart/2005/8/layout/pyramid2"/>
    <dgm:cxn modelId="{258400F7-E972-488A-9319-DD285C4A8FF5}" type="presParOf" srcId="{3FE142BF-B23A-42C1-97CA-788ADD9BDA16}" destId="{6E377097-D02C-4755-A275-55CDE0C266D8}" srcOrd="6" destOrd="0" presId="urn:microsoft.com/office/officeart/2005/8/layout/pyramid2"/>
    <dgm:cxn modelId="{C3F9C078-E96F-4526-AEAE-7ED8594925D8}" type="presParOf" srcId="{3FE142BF-B23A-42C1-97CA-788ADD9BDA16}" destId="{A45D7E76-15E1-4983-8466-65D7C58203A8}" srcOrd="7" destOrd="0" presId="urn:microsoft.com/office/officeart/2005/8/layout/pyramid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Заголовок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2" name="Подзаголовок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6D71514-7BD0-4E1D-AD2C-06FD5660C844}" type="datetimeFigureOut">
              <a:rPr lang="ru-RU" smtClean="0"/>
              <a:t>25.12.2019</a:t>
            </a:fld>
            <a:endParaRPr lang="ru-RU"/>
          </a:p>
        </p:txBody>
      </p:sp>
      <p:sp>
        <p:nvSpPr>
          <p:cNvPr id="20" name="Нижний колонтитул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10" name="Номер слайда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BE8BEC3-D84E-45C2-9700-D0F29652D6B6}" type="slidenum">
              <a:rPr lang="ru-RU" smtClean="0"/>
              <a:t>‹#›</a:t>
            </a:fld>
            <a:endParaRPr lang="ru-RU"/>
          </a:p>
        </p:txBody>
      </p:sp>
      <p:sp>
        <p:nvSpPr>
          <p:cNvPr id="8" name="Овал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6D71514-7BD0-4E1D-AD2C-06FD5660C844}" type="datetimeFigureOut">
              <a:rPr lang="ru-RU" smtClean="0"/>
              <a:t>25.12.2019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BE8BEC3-D84E-45C2-9700-D0F29652D6B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6D71514-7BD0-4E1D-AD2C-06FD5660C844}" type="datetimeFigureOut">
              <a:rPr lang="ru-RU" smtClean="0"/>
              <a:t>25.12.2019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BE8BEC3-D84E-45C2-9700-D0F29652D6B6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Прямоугольник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6D71514-7BD0-4E1D-AD2C-06FD5660C844}" type="datetimeFigureOut">
              <a:rPr lang="ru-RU" smtClean="0"/>
              <a:t>25.12.2019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BE8BEC3-D84E-45C2-9700-D0F29652D6B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Объект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6D71514-7BD0-4E1D-AD2C-06FD5660C844}" type="datetimeFigureOut">
              <a:rPr lang="ru-RU" smtClean="0"/>
              <a:t>25.12.2019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BE8BEC3-D84E-45C2-9700-D0F29652D6B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6D71514-7BD0-4E1D-AD2C-06FD5660C844}" type="datetimeFigureOut">
              <a:rPr lang="ru-RU" smtClean="0"/>
              <a:t>25.12.2019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BE8BEC3-D84E-45C2-9700-D0F29652D6B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6D71514-7BD0-4E1D-AD2C-06FD5660C844}" type="datetimeFigureOut">
              <a:rPr lang="ru-RU" smtClean="0"/>
              <a:t>25.12.2019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BE8BEC3-D84E-45C2-9700-D0F29652D6B6}" type="slidenum">
              <a:rPr lang="ru-RU" smtClean="0"/>
              <a:t>‹#›</a:t>
            </a:fld>
            <a:endParaRPr lang="ru-RU"/>
          </a:p>
        </p:txBody>
      </p:sp>
      <p:sp>
        <p:nvSpPr>
          <p:cNvPr id="6" name="Прямоугольник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6D71514-7BD0-4E1D-AD2C-06FD5660C844}" type="datetimeFigureOut">
              <a:rPr lang="ru-RU" smtClean="0"/>
              <a:t>25.12.2019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BE8BEC3-D84E-45C2-9700-D0F29652D6B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6D71514-7BD0-4E1D-AD2C-06FD5660C844}" type="datetimeFigureOut">
              <a:rPr lang="ru-RU" smtClean="0"/>
              <a:t>25.12.2019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BE8BEC3-D84E-45C2-9700-D0F29652D6B6}" type="slidenum">
              <a:rPr lang="ru-RU" smtClean="0"/>
              <a:t>‹#›</a:t>
            </a:fld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9" name="Блок-схема: процесс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Блок-схема: процесс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6D71514-7BD0-4E1D-AD2C-06FD5660C844}" type="datetimeFigureOut">
              <a:rPr lang="ru-RU" smtClean="0"/>
              <a:t>25.12.2019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BE8BEC3-D84E-45C2-9700-D0F29652D6B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6D71514-7BD0-4E1D-AD2C-06FD5660C844}" type="datetimeFigureOut">
              <a:rPr lang="ru-RU" smtClean="0"/>
              <a:t>25.12.2019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BE8BEC3-D84E-45C2-9700-D0F29652D6B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ирог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Кольцо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F6D71514-7BD0-4E1D-AD2C-06FD5660C844}" type="datetimeFigureOut">
              <a:rPr lang="ru-RU" smtClean="0"/>
              <a:t>25.12.2019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9BE8BEC3-D84E-45C2-9700-D0F29652D6B6}" type="slidenum">
              <a:rPr lang="ru-RU" smtClean="0"/>
              <a:t>‹#›</a:t>
            </a:fld>
            <a:endParaRPr lang="ru-RU"/>
          </a:p>
        </p:txBody>
      </p:sp>
      <p:sp>
        <p:nvSpPr>
          <p:cNvPr id="15" name="Прямоугольник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403648" y="1124744"/>
            <a:ext cx="7435552" cy="3528392"/>
          </a:xfrm>
        </p:spPr>
        <p:txBody>
          <a:bodyPr>
            <a:normAutofit/>
          </a:bodyPr>
          <a:lstStyle/>
          <a:p>
            <a:pPr algn="ctr"/>
            <a:r>
              <a:rPr lang="uz-Cyrl-UZ" sz="5400" b="1" dirty="0">
                <a:solidFill>
                  <a:schemeClr val="accent3">
                    <a:lumMod val="75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Aruzda rukn </a:t>
            </a:r>
            <a:r>
              <a:rPr lang="en-US" sz="5400" b="1" dirty="0" err="1">
                <a:solidFill>
                  <a:schemeClr val="accent3">
                    <a:lumMod val="75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5400" b="1" dirty="0">
                <a:solidFill>
                  <a:schemeClr val="accent3">
                    <a:lumMod val="75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Cyrl-UZ" sz="5400" b="1" dirty="0">
                <a:solidFill>
                  <a:schemeClr val="accent3">
                    <a:lumMod val="75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bahr tushunchasi haqida ma’lumot</a:t>
            </a:r>
            <a:endParaRPr lang="ru-RU" sz="5400" dirty="0">
              <a:solidFill>
                <a:schemeClr val="accent3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7785404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6000" dirty="0" err="1" smtClean="0"/>
              <a:t>Reja</a:t>
            </a:r>
            <a:r>
              <a:rPr lang="en-US" sz="6000" dirty="0" smtClean="0"/>
              <a:t>:</a:t>
            </a:r>
            <a:endParaRPr lang="ru-RU" sz="60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40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Rukn</a:t>
            </a:r>
            <a:r>
              <a:rPr lang="en-US" sz="40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misraning</a:t>
            </a:r>
            <a:r>
              <a:rPr lang="en-US" sz="40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ritmik</a:t>
            </a:r>
            <a:r>
              <a:rPr lang="en-US" sz="40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bo’lagi</a:t>
            </a:r>
            <a:r>
              <a:rPr lang="en-US" sz="40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sifatida</a:t>
            </a:r>
            <a:r>
              <a:rPr lang="en-US" sz="4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r>
              <a:rPr lang="en-US" sz="40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Asliy</a:t>
            </a:r>
            <a:r>
              <a:rPr lang="en-US" sz="40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ruknlar</a:t>
            </a:r>
            <a:endParaRPr lang="en-US" sz="40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US" sz="40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Tarmoq</a:t>
            </a:r>
            <a:r>
              <a:rPr lang="en-US" sz="40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ruknlar</a:t>
            </a:r>
            <a:endParaRPr lang="en-US" sz="40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US" sz="40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Ruknlardan</a:t>
            </a:r>
            <a:r>
              <a:rPr lang="en-US" sz="40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bahrlarning</a:t>
            </a:r>
            <a:r>
              <a:rPr lang="en-US" sz="40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hosil</a:t>
            </a:r>
            <a:r>
              <a:rPr lang="en-US" sz="40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bo’lishi</a:t>
            </a:r>
            <a:endParaRPr lang="ru-RU" sz="40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3021677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35" t="13197" r="4235" b="22608"/>
          <a:stretch/>
        </p:blipFill>
        <p:spPr>
          <a:xfrm>
            <a:off x="5364089" y="116632"/>
            <a:ext cx="3262428" cy="3621287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258" b="29247"/>
          <a:stretch/>
        </p:blipFill>
        <p:spPr>
          <a:xfrm>
            <a:off x="5364088" y="3445490"/>
            <a:ext cx="3281561" cy="3412510"/>
          </a:xfrm>
          <a:prstGeom prst="rect">
            <a:avLst/>
          </a:prstGeom>
        </p:spPr>
      </p:pic>
      <p:pic>
        <p:nvPicPr>
          <p:cNvPr id="6" name="Picture 4" descr="navoi-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637201"/>
            <a:ext cx="3456384" cy="5616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747956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435608" y="620688"/>
            <a:ext cx="7498080" cy="5627712"/>
          </a:xfrm>
        </p:spPr>
        <p:txBody>
          <a:bodyPr>
            <a:normAutofit/>
          </a:bodyPr>
          <a:lstStyle/>
          <a:p>
            <a:pPr algn="just"/>
            <a:endParaRPr lang="ru-RU" sz="4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Облако 3"/>
          <p:cNvSpPr/>
          <p:nvPr/>
        </p:nvSpPr>
        <p:spPr>
          <a:xfrm>
            <a:off x="830052" y="439835"/>
            <a:ext cx="8134436" cy="6120680"/>
          </a:xfrm>
          <a:prstGeom prst="cloud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FF000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051720" y="1730460"/>
            <a:ext cx="6480720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uz-Cyrl-UZ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Rukn</a:t>
            </a:r>
            <a:r>
              <a:rPr lang="uz-Cyrl-UZ" sz="3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Cyrl-UZ" sz="3200" dirty="0" smtClean="0">
                <a:latin typeface="Times New Roman" pitchFamily="18" charset="0"/>
                <a:cs typeface="Times New Roman" pitchFamily="18" charset="0"/>
              </a:rPr>
              <a:t>arabcha so‘z bo‘lib, o‘zbеk tilida «ustun» dеgan ma’noni bildiradi. Aruz tizimida esa ma’lum bir hijolarning birikuvidan hosil bo‘ladigan ritmik bo‘lak rukn hisoblanadi.</a:t>
            </a:r>
            <a:endParaRPr lang="ru-RU" sz="32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23562070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435608" y="476672"/>
            <a:ext cx="7498080" cy="5771728"/>
          </a:xfrm>
        </p:spPr>
        <p:txBody>
          <a:bodyPr>
            <a:noAutofit/>
          </a:bodyPr>
          <a:lstStyle/>
          <a:p>
            <a:pPr algn="just"/>
            <a:r>
              <a:rPr lang="uz-Cyrl-UZ" sz="3600" dirty="0">
                <a:latin typeface="Times New Roman" pitchFamily="18" charset="0"/>
                <a:cs typeface="Times New Roman" pitchFamily="18" charset="0"/>
              </a:rPr>
              <a:t>Hijolarning takroridan ruknlar hosil bo‘lgani kabi, ruknlarning muayyan tarzda takrorlanib kеlishi </a:t>
            </a:r>
            <a:r>
              <a:rPr lang="uz-Cyrl-UZ" sz="36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bahr</a:t>
            </a:r>
            <a:r>
              <a:rPr lang="uz-Cyrl-UZ" sz="3600" dirty="0">
                <a:latin typeface="Times New Roman" pitchFamily="18" charset="0"/>
                <a:cs typeface="Times New Roman" pitchFamily="18" charset="0"/>
              </a:rPr>
              <a:t>larni</a:t>
            </a:r>
            <a:r>
              <a:rPr lang="uz-Cyrl-UZ" sz="36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Cyrl-UZ" sz="3600" dirty="0">
                <a:latin typeface="Times New Roman" pitchFamily="18" charset="0"/>
                <a:cs typeface="Times New Roman" pitchFamily="18" charset="0"/>
              </a:rPr>
              <a:t>vujudga kеltiradi.</a:t>
            </a:r>
            <a:r>
              <a:rPr lang="uz-Cyrl-UZ" sz="36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Cyrl-UZ" sz="3600" dirty="0">
                <a:latin typeface="Times New Roman" pitchFamily="18" charset="0"/>
                <a:cs typeface="Times New Roman" pitchFamily="18" charset="0"/>
              </a:rPr>
              <a:t>Masalan, foilotun rukni takroridan </a:t>
            </a:r>
            <a:r>
              <a:rPr lang="uz-Cyrl-UZ" sz="3600" b="1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ramal</a:t>
            </a:r>
            <a:r>
              <a:rPr lang="uz-Cyrl-UZ" sz="3600" dirty="0">
                <a:latin typeface="Times New Roman" pitchFamily="18" charset="0"/>
                <a:cs typeface="Times New Roman" pitchFamily="18" charset="0"/>
              </a:rPr>
              <a:t> dеb ataluvchi bahr, mafoiylun rukni takroridan </a:t>
            </a:r>
            <a:r>
              <a:rPr lang="uz-Cyrl-UZ" sz="3600" b="1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hazaj</a:t>
            </a:r>
            <a:r>
              <a:rPr lang="uz-Cyrl-UZ" sz="3600" dirty="0">
                <a:latin typeface="Times New Roman" pitchFamily="18" charset="0"/>
                <a:cs typeface="Times New Roman" pitchFamily="18" charset="0"/>
              </a:rPr>
              <a:t> bahri, mustaf’ilun rukni takroridan </a:t>
            </a:r>
            <a:r>
              <a:rPr lang="uz-Cyrl-UZ" sz="3600" b="1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rajaz</a:t>
            </a:r>
            <a:r>
              <a:rPr lang="uz-Cyrl-UZ" sz="3600" dirty="0">
                <a:latin typeface="Times New Roman" pitchFamily="18" charset="0"/>
                <a:cs typeface="Times New Roman" pitchFamily="18" charset="0"/>
              </a:rPr>
              <a:t> bahri va hokazo hosil bo‘ladi.</a:t>
            </a:r>
            <a:endParaRPr lang="ru-RU" sz="36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ru-RU" sz="36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3962846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435608" y="404664"/>
            <a:ext cx="7498080" cy="5843736"/>
          </a:xfrm>
        </p:spPr>
        <p:txBody>
          <a:bodyPr>
            <a:noAutofit/>
          </a:bodyPr>
          <a:lstStyle/>
          <a:p>
            <a:pPr algn="just"/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A</a:t>
            </a:r>
            <a:r>
              <a:rPr lang="uz-Cyrl-UZ" sz="4800" dirty="0">
                <a:latin typeface="Times New Roman" pitchFamily="18" charset="0"/>
                <a:cs typeface="Times New Roman" pitchFamily="18" charset="0"/>
              </a:rPr>
              <a:t>ruz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t</a:t>
            </a:r>
            <a:r>
              <a:rPr lang="uz-Cyrl-UZ" sz="4800" dirty="0">
                <a:latin typeface="Times New Roman" pitchFamily="18" charset="0"/>
                <a:cs typeface="Times New Roman" pitchFamily="18" charset="0"/>
              </a:rPr>
              <a:t>i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zimi</a:t>
            </a:r>
            <a:r>
              <a:rPr lang="uz-Cyrl-UZ" sz="4800" dirty="0">
                <a:latin typeface="Times New Roman" pitchFamily="18" charset="0"/>
                <a:cs typeface="Times New Roman" pitchFamily="18" charset="0"/>
              </a:rPr>
              <a:t>da 19 bahr mavjud. Turkiy aruzda esa 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Alisher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Navoiy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she’riyati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asosida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fikr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yuritsak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uz-Cyrl-UZ" sz="4800" dirty="0">
                <a:latin typeface="Times New Roman" pitchFamily="18" charset="0"/>
                <a:cs typeface="Times New Roman" pitchFamily="18" charset="0"/>
              </a:rPr>
              <a:t>asosan ularning 1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3 </a:t>
            </a:r>
            <a:r>
              <a:rPr lang="uz-Cyrl-UZ" sz="4800" dirty="0">
                <a:latin typeface="Times New Roman" pitchFamily="18" charset="0"/>
                <a:cs typeface="Times New Roman" pitchFamily="18" charset="0"/>
              </a:rPr>
              <a:t>tasi qo‘llaniladi. Shu 1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3 </a:t>
            </a:r>
            <a:r>
              <a:rPr lang="uz-Cyrl-UZ" sz="4800" dirty="0">
                <a:latin typeface="Times New Roman" pitchFamily="18" charset="0"/>
                <a:cs typeface="Times New Roman" pitchFamily="18" charset="0"/>
              </a:rPr>
              <a:t>bahrning ichida 4 tasi nisbatan faol bahrlardan sanaladi. </a:t>
            </a:r>
            <a:endParaRPr lang="ru-RU" sz="48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726130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			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Faol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bahrlar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: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039196012"/>
              </p:ext>
            </p:extLst>
          </p:nvPr>
        </p:nvGraphicFramePr>
        <p:xfrm>
          <a:off x="1435100" y="1447800"/>
          <a:ext cx="7499350" cy="4800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01316023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099017257"/>
              </p:ext>
            </p:extLst>
          </p:nvPr>
        </p:nvGraphicFramePr>
        <p:xfrm>
          <a:off x="1403648" y="836712"/>
          <a:ext cx="7344815" cy="5544615"/>
        </p:xfrm>
        <a:graphic>
          <a:graphicData uri="http://schemas.openxmlformats.org/drawingml/2006/table">
            <a:tbl>
              <a:tblPr firstRow="1" firstCol="1" bandRow="1"/>
              <a:tblGrid>
                <a:gridCol w="395336"/>
                <a:gridCol w="2098835"/>
                <a:gridCol w="2308348"/>
                <a:gridCol w="2542296"/>
              </a:tblGrid>
              <a:tr h="1108923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z-Cyrl-UZ" sz="2800" b="1" dirty="0">
                          <a:effectLst/>
                          <a:latin typeface="Times New Roman"/>
                          <a:ea typeface="Times New Roman"/>
                        </a:rPr>
                        <a:t>№</a:t>
                      </a:r>
                      <a:endParaRPr lang="ru-RU" sz="28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z-Cyrl-UZ" sz="2800" b="1">
                          <a:effectLst/>
                          <a:latin typeface="Times New Roman"/>
                          <a:ea typeface="Times New Roman"/>
                        </a:rPr>
                        <a:t>Bahrlar nomi</a:t>
                      </a:r>
                      <a:endParaRPr lang="ru-RU" sz="28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z-Cyrl-UZ" sz="2800" b="1">
                          <a:effectLst/>
                          <a:latin typeface="Times New Roman"/>
                          <a:ea typeface="Times New Roman"/>
                        </a:rPr>
                        <a:t>Asliy ruknlar nomi</a:t>
                      </a:r>
                      <a:endParaRPr lang="ru-RU" sz="28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z-Cyrl-UZ" sz="2800" b="1">
                          <a:effectLst/>
                          <a:latin typeface="Times New Roman"/>
                          <a:ea typeface="Times New Roman"/>
                        </a:rPr>
                        <a:t>Chizmadagi shakli</a:t>
                      </a:r>
                      <a:endParaRPr lang="ru-RU" sz="28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108923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z-Cyrl-UZ" sz="2800" b="1">
                          <a:effectLst/>
                          <a:latin typeface="Times New Roman"/>
                          <a:ea typeface="Times New Roman"/>
                        </a:rPr>
                        <a:t>1</a:t>
                      </a:r>
                      <a:endParaRPr lang="ru-RU" sz="28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z-Cyrl-UZ" sz="2800" i="1">
                          <a:effectLst/>
                          <a:latin typeface="Times New Roman"/>
                          <a:ea typeface="Times New Roman"/>
                        </a:rPr>
                        <a:t>Ramal </a:t>
                      </a:r>
                      <a:endParaRPr lang="ru-RU" sz="28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z-Cyrl-UZ" sz="2800">
                          <a:effectLst/>
                          <a:latin typeface="Times New Roman"/>
                          <a:ea typeface="Times New Roman"/>
                        </a:rPr>
                        <a:t>Foilotun </a:t>
                      </a:r>
                      <a:endParaRPr lang="ru-RU" sz="28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z-Cyrl-UZ" sz="2800">
                          <a:effectLst/>
                          <a:latin typeface="Times New Roman"/>
                          <a:ea typeface="Times New Roman"/>
                        </a:rPr>
                        <a:t>–</a:t>
                      </a:r>
                      <a:r>
                        <a:rPr lang="en-US" sz="2800">
                          <a:effectLst/>
                          <a:latin typeface="Times New Roman"/>
                          <a:ea typeface="Times New Roman"/>
                        </a:rPr>
                        <a:t>V</a:t>
                      </a:r>
                      <a:r>
                        <a:rPr lang="uz-Cyrl-UZ" sz="2800">
                          <a:effectLst/>
                          <a:latin typeface="Times New Roman"/>
                          <a:ea typeface="Times New Roman"/>
                        </a:rPr>
                        <a:t> – – </a:t>
                      </a:r>
                      <a:endParaRPr lang="ru-RU" sz="28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108923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z-Cyrl-UZ" sz="2800" b="1">
                          <a:effectLst/>
                          <a:latin typeface="Times New Roman"/>
                          <a:ea typeface="Times New Roman"/>
                        </a:rPr>
                        <a:t>2</a:t>
                      </a:r>
                      <a:endParaRPr lang="ru-RU" sz="28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z-Cyrl-UZ" sz="2800" i="1">
                          <a:effectLst/>
                          <a:latin typeface="Times New Roman"/>
                          <a:ea typeface="Times New Roman"/>
                        </a:rPr>
                        <a:t>Hazaj </a:t>
                      </a:r>
                      <a:endParaRPr lang="ru-RU" sz="28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z-Cyrl-UZ" sz="2800">
                          <a:effectLst/>
                          <a:latin typeface="Times New Roman"/>
                          <a:ea typeface="Times New Roman"/>
                        </a:rPr>
                        <a:t>Mafoiylun </a:t>
                      </a:r>
                      <a:endParaRPr lang="ru-RU" sz="28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imes New Roman"/>
                          <a:ea typeface="Times New Roman"/>
                        </a:rPr>
                        <a:t>V</a:t>
                      </a:r>
                      <a:r>
                        <a:rPr lang="uz-Cyrl-UZ" sz="2800" dirty="0">
                          <a:effectLst/>
                          <a:latin typeface="Times New Roman"/>
                          <a:ea typeface="Times New Roman"/>
                        </a:rPr>
                        <a:t> – – –</a:t>
                      </a:r>
                      <a:endParaRPr lang="ru-RU" sz="28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108923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z-Cyrl-UZ" sz="2800" b="1">
                          <a:effectLst/>
                          <a:latin typeface="Times New Roman"/>
                          <a:ea typeface="Times New Roman"/>
                        </a:rPr>
                        <a:t>3</a:t>
                      </a:r>
                      <a:endParaRPr lang="ru-RU" sz="28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z-Cyrl-UZ" sz="2800" i="1" dirty="0">
                          <a:effectLst/>
                          <a:latin typeface="Times New Roman"/>
                          <a:ea typeface="Times New Roman"/>
                        </a:rPr>
                        <a:t>Rajaz </a:t>
                      </a:r>
                      <a:endParaRPr lang="ru-RU" sz="28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z-Cyrl-UZ" sz="2800">
                          <a:effectLst/>
                          <a:latin typeface="Times New Roman"/>
                          <a:ea typeface="Times New Roman"/>
                        </a:rPr>
                        <a:t>Mustaf’ilun </a:t>
                      </a:r>
                      <a:endParaRPr lang="ru-RU" sz="28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z-Cyrl-UZ" sz="2800">
                          <a:effectLst/>
                          <a:latin typeface="Times New Roman"/>
                          <a:ea typeface="Times New Roman"/>
                        </a:rPr>
                        <a:t>– –</a:t>
                      </a:r>
                      <a:r>
                        <a:rPr lang="en-US" sz="2800">
                          <a:effectLst/>
                          <a:latin typeface="Times New Roman"/>
                          <a:ea typeface="Times New Roman"/>
                        </a:rPr>
                        <a:t> V</a:t>
                      </a:r>
                      <a:r>
                        <a:rPr lang="uz-Cyrl-UZ" sz="2800">
                          <a:effectLst/>
                          <a:latin typeface="Times New Roman"/>
                          <a:ea typeface="Times New Roman"/>
                        </a:rPr>
                        <a:t> –</a:t>
                      </a:r>
                      <a:endParaRPr lang="ru-RU" sz="28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108923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z-Cyrl-UZ" sz="2800" b="1">
                          <a:effectLst/>
                          <a:latin typeface="Times New Roman"/>
                          <a:ea typeface="Times New Roman"/>
                        </a:rPr>
                        <a:t>4</a:t>
                      </a:r>
                      <a:endParaRPr lang="ru-RU" sz="28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z-Cyrl-UZ" sz="2800" i="1">
                          <a:effectLst/>
                          <a:latin typeface="Times New Roman"/>
                          <a:ea typeface="Times New Roman"/>
                        </a:rPr>
                        <a:t>Mutaqorib </a:t>
                      </a:r>
                      <a:endParaRPr lang="ru-RU" sz="28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z-Cyrl-UZ" sz="2800">
                          <a:effectLst/>
                          <a:latin typeface="Times New Roman"/>
                          <a:ea typeface="Times New Roman"/>
                        </a:rPr>
                        <a:t>Fauvlun </a:t>
                      </a:r>
                      <a:endParaRPr lang="ru-RU" sz="28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imes New Roman"/>
                          <a:ea typeface="Times New Roman"/>
                        </a:rPr>
                        <a:t>V</a:t>
                      </a:r>
                      <a:r>
                        <a:rPr lang="uz-Cyrl-UZ" sz="2800" dirty="0">
                          <a:effectLst/>
                          <a:latin typeface="Times New Roman"/>
                          <a:ea typeface="Times New Roman"/>
                        </a:rPr>
                        <a:t> – –</a:t>
                      </a:r>
                      <a:endParaRPr lang="ru-RU" sz="28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9953371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954337928"/>
              </p:ext>
            </p:extLst>
          </p:nvPr>
        </p:nvGraphicFramePr>
        <p:xfrm>
          <a:off x="179512" y="188639"/>
          <a:ext cx="8424936" cy="6758883"/>
        </p:xfrm>
        <a:graphic>
          <a:graphicData uri="http://schemas.openxmlformats.org/drawingml/2006/table">
            <a:tbl>
              <a:tblPr firstRow="1" firstCol="1" bandRow="1"/>
              <a:tblGrid>
                <a:gridCol w="456465"/>
                <a:gridCol w="1386736"/>
                <a:gridCol w="4274672"/>
                <a:gridCol w="2307063"/>
              </a:tblGrid>
              <a:tr h="1039759">
                <a:tc>
                  <a:txBody>
                    <a:bodyPr/>
                    <a:lstStyle/>
                    <a:p>
                      <a:pPr marL="457200"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z-Cyrl-UZ" sz="1400" b="1" dirty="0">
                          <a:effectLst/>
                          <a:latin typeface="Times New Roman"/>
                          <a:ea typeface="Times New Roman"/>
                          <a:cs typeface="Arial"/>
                        </a:rPr>
                        <a:t>№</a:t>
                      </a:r>
                      <a:endParaRPr lang="ru-RU" sz="1400" dirty="0">
                        <a:effectLst/>
                        <a:latin typeface="Times New Roman"/>
                        <a:ea typeface="Times New Roman"/>
                        <a:cs typeface="Arial"/>
                      </a:endParaRPr>
                    </a:p>
                    <a:p>
                      <a:pPr marL="457200"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400" b="1" dirty="0">
                          <a:effectLst/>
                          <a:latin typeface="Times New Roman"/>
                          <a:ea typeface="Times New Roman"/>
                          <a:cs typeface="Arial"/>
                        </a:rPr>
                        <a:t> </a:t>
                      </a:r>
                      <a:endParaRPr lang="ru-RU" sz="1400" dirty="0">
                        <a:effectLst/>
                        <a:latin typeface="Times New Roman"/>
                        <a:ea typeface="Times New Roman"/>
                        <a:cs typeface="Arial"/>
                      </a:endParaRPr>
                    </a:p>
                  </a:txBody>
                  <a:tcPr marL="48986" marR="4898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B8B7"/>
                    </a:solidFill>
                  </a:tcPr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z-Cyrl-UZ" sz="1600" b="1" dirty="0">
                          <a:effectLst/>
                          <a:latin typeface="Times New Roman"/>
                          <a:ea typeface="Times New Roman"/>
                          <a:cs typeface="Arial"/>
                        </a:rPr>
                        <a:t>Asliy rukn nomi</a:t>
                      </a:r>
                      <a:endParaRPr lang="ru-RU" sz="1600" dirty="0">
                        <a:effectLst/>
                        <a:latin typeface="Times New Roman"/>
                        <a:ea typeface="Times New Roman"/>
                        <a:cs typeface="Arial"/>
                      </a:endParaRPr>
                    </a:p>
                  </a:txBody>
                  <a:tcPr marL="48986" marR="4898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B8B7"/>
                    </a:solidFill>
                  </a:tcPr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z-Cyrl-UZ" sz="1600" b="1" dirty="0">
                          <a:effectLst/>
                          <a:latin typeface="Times New Roman"/>
                          <a:ea typeface="Times New Roman"/>
                          <a:cs typeface="Arial"/>
                        </a:rPr>
                        <a:t>T</a:t>
                      </a:r>
                      <a:r>
                        <a:rPr lang="en-US" sz="1600" b="1" dirty="0" err="1">
                          <a:effectLst/>
                          <a:latin typeface="Times New Roman"/>
                          <a:ea typeface="Times New Roman"/>
                          <a:cs typeface="Arial"/>
                        </a:rPr>
                        <a:t>arkibiy</a:t>
                      </a:r>
                      <a:r>
                        <a:rPr lang="en-US" sz="1600" b="1" dirty="0">
                          <a:effectLst/>
                          <a:latin typeface="Times New Roman"/>
                          <a:ea typeface="Times New Roman"/>
                          <a:cs typeface="Arial"/>
                        </a:rPr>
                        <a:t> t</a:t>
                      </a:r>
                      <a:r>
                        <a:rPr lang="uz-Cyrl-UZ" sz="1600" b="1" dirty="0">
                          <a:effectLst/>
                          <a:latin typeface="Times New Roman"/>
                          <a:ea typeface="Times New Roman"/>
                          <a:cs typeface="Arial"/>
                        </a:rPr>
                        <a:t>uzilish</a:t>
                      </a:r>
                      <a:r>
                        <a:rPr lang="en-US" sz="1600" b="1" dirty="0">
                          <a:effectLst/>
                          <a:latin typeface="Times New Roman"/>
                          <a:ea typeface="Times New Roman"/>
                          <a:cs typeface="Arial"/>
                        </a:rPr>
                        <a:t>i </a:t>
                      </a:r>
                      <a:endParaRPr lang="ru-RU" sz="1600" dirty="0">
                        <a:effectLst/>
                        <a:latin typeface="Times New Roman"/>
                        <a:ea typeface="Times New Roman"/>
                        <a:cs typeface="Arial"/>
                      </a:endParaRPr>
                    </a:p>
                  </a:txBody>
                  <a:tcPr marL="48986" marR="4898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B8B7"/>
                    </a:solidFill>
                  </a:tcPr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Times New Roman"/>
                          <a:ea typeface="Times New Roman"/>
                          <a:cs typeface="Arial"/>
                        </a:rPr>
                        <a:t>Taqtiyi </a:t>
                      </a:r>
                      <a:endParaRPr lang="ru-RU" sz="1600">
                        <a:effectLst/>
                        <a:latin typeface="Times New Roman"/>
                        <a:ea typeface="Times New Roman"/>
                        <a:cs typeface="Arial"/>
                      </a:endParaRPr>
                    </a:p>
                  </a:txBody>
                  <a:tcPr marL="48986" marR="4898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B8B7"/>
                    </a:solidFill>
                  </a:tcPr>
                </a:tc>
              </a:tr>
              <a:tr h="577841">
                <a:tc>
                  <a:txBody>
                    <a:bodyPr/>
                    <a:lstStyle/>
                    <a:p>
                      <a:pPr marL="457200"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z-Cyrl-UZ" sz="1400" b="1">
                          <a:effectLst/>
                          <a:latin typeface="Times New Roman"/>
                          <a:ea typeface="Times New Roman"/>
                          <a:cs typeface="Arial"/>
                        </a:rPr>
                        <a:t>1</a:t>
                      </a:r>
                      <a:endParaRPr lang="ru-RU" sz="1400">
                        <a:effectLst/>
                        <a:latin typeface="Times New Roman"/>
                        <a:ea typeface="Times New Roman"/>
                        <a:cs typeface="Arial"/>
                      </a:endParaRPr>
                    </a:p>
                  </a:txBody>
                  <a:tcPr marL="48986" marR="4898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marL="457200"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z-Cyrl-UZ" sz="1600" b="1">
                          <a:effectLst/>
                          <a:latin typeface="Times New Roman"/>
                          <a:ea typeface="Times New Roman"/>
                          <a:cs typeface="Arial"/>
                        </a:rPr>
                        <a:t>Fauvlun </a:t>
                      </a:r>
                      <a:endParaRPr lang="ru-RU" sz="1600">
                        <a:effectLst/>
                        <a:latin typeface="Times New Roman"/>
                        <a:ea typeface="Times New Roman"/>
                        <a:cs typeface="Arial"/>
                      </a:endParaRPr>
                    </a:p>
                  </a:txBody>
                  <a:tcPr marL="48986" marR="4898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marL="457200"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z-Cyrl-UZ" sz="1600" dirty="0">
                          <a:effectLst/>
                          <a:latin typeface="Times New Roman"/>
                          <a:ea typeface="Times New Roman"/>
                          <a:cs typeface="Arial"/>
                        </a:rPr>
                        <a:t>vatadi majmu</a:t>
                      </a:r>
                      <a:r>
                        <a:rPr lang="en-US" sz="1600" dirty="0">
                          <a:effectLst/>
                          <a:latin typeface="Times New Roman"/>
                          <a:ea typeface="Times New Roman"/>
                          <a:cs typeface="Arial"/>
                        </a:rPr>
                        <a:t>’</a:t>
                      </a:r>
                      <a:r>
                        <a:rPr lang="uz-Cyrl-UZ" sz="1600" dirty="0">
                          <a:effectLst/>
                          <a:latin typeface="Times New Roman"/>
                          <a:ea typeface="Times New Roman"/>
                          <a:cs typeface="Arial"/>
                        </a:rPr>
                        <a:t> + saba</a:t>
                      </a:r>
                      <a:r>
                        <a:rPr lang="en-US" sz="1600" dirty="0">
                          <a:effectLst/>
                          <a:latin typeface="Times New Roman"/>
                          <a:ea typeface="Times New Roman"/>
                          <a:cs typeface="Arial"/>
                        </a:rPr>
                        <a:t>b</a:t>
                      </a:r>
                      <a:r>
                        <a:rPr lang="uz-Cyrl-UZ" sz="1600" dirty="0">
                          <a:effectLst/>
                          <a:latin typeface="Times New Roman"/>
                          <a:ea typeface="Times New Roman"/>
                          <a:cs typeface="Arial"/>
                        </a:rPr>
                        <a:t>i xafif</a:t>
                      </a:r>
                      <a:endParaRPr lang="ru-RU" sz="1600" dirty="0">
                        <a:effectLst/>
                        <a:latin typeface="Times New Roman"/>
                        <a:ea typeface="Times New Roman"/>
                        <a:cs typeface="Arial"/>
                      </a:endParaRPr>
                    </a:p>
                  </a:txBody>
                  <a:tcPr marL="48986" marR="4898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marL="457200"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z-Cyrl-UZ" sz="1600" i="1">
                          <a:effectLst/>
                          <a:latin typeface="Times New Roman"/>
                          <a:ea typeface="Times New Roman"/>
                          <a:cs typeface="Arial"/>
                        </a:rPr>
                        <a:t>V – –</a:t>
                      </a:r>
                      <a:endParaRPr lang="ru-RU" sz="1600">
                        <a:effectLst/>
                        <a:latin typeface="Times New Roman"/>
                        <a:ea typeface="Times New Roman"/>
                        <a:cs typeface="Arial"/>
                      </a:endParaRPr>
                    </a:p>
                  </a:txBody>
                  <a:tcPr marL="48986" marR="4898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B3D7"/>
                    </a:solidFill>
                  </a:tcPr>
                </a:tc>
              </a:tr>
              <a:tr h="577841">
                <a:tc>
                  <a:txBody>
                    <a:bodyPr/>
                    <a:lstStyle/>
                    <a:p>
                      <a:pPr marL="457200"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z-Cyrl-UZ" sz="1400" b="1" dirty="0">
                          <a:effectLst/>
                          <a:latin typeface="Times New Roman"/>
                          <a:ea typeface="Times New Roman"/>
                          <a:cs typeface="Arial"/>
                        </a:rPr>
                        <a:t>2</a:t>
                      </a:r>
                      <a:endParaRPr lang="ru-RU" sz="1400" dirty="0">
                        <a:effectLst/>
                        <a:latin typeface="Times New Roman"/>
                        <a:ea typeface="Times New Roman"/>
                        <a:cs typeface="Arial"/>
                      </a:endParaRPr>
                    </a:p>
                  </a:txBody>
                  <a:tcPr marL="48986" marR="4898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marL="457200"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z-Cyrl-UZ" sz="1600" b="1">
                          <a:effectLst/>
                          <a:latin typeface="Times New Roman"/>
                          <a:ea typeface="Times New Roman"/>
                          <a:cs typeface="Arial"/>
                        </a:rPr>
                        <a:t>Foilun </a:t>
                      </a:r>
                      <a:endParaRPr lang="ru-RU" sz="1600">
                        <a:effectLst/>
                        <a:latin typeface="Times New Roman"/>
                        <a:ea typeface="Times New Roman"/>
                        <a:cs typeface="Arial"/>
                      </a:endParaRPr>
                    </a:p>
                  </a:txBody>
                  <a:tcPr marL="48986" marR="4898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marL="457200"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z-Cyrl-UZ" sz="1600" dirty="0">
                          <a:effectLst/>
                          <a:latin typeface="Times New Roman"/>
                          <a:ea typeface="Times New Roman"/>
                          <a:cs typeface="Arial"/>
                        </a:rPr>
                        <a:t>sababi xafif + vatadi majmu</a:t>
                      </a:r>
                      <a:r>
                        <a:rPr lang="en-US" sz="1600" dirty="0">
                          <a:effectLst/>
                          <a:latin typeface="Times New Roman"/>
                          <a:ea typeface="Times New Roman"/>
                          <a:cs typeface="Arial"/>
                        </a:rPr>
                        <a:t>’</a:t>
                      </a:r>
                      <a:endParaRPr lang="ru-RU" sz="1600" dirty="0">
                        <a:effectLst/>
                        <a:latin typeface="Times New Roman"/>
                        <a:ea typeface="Times New Roman"/>
                        <a:cs typeface="Arial"/>
                      </a:endParaRPr>
                    </a:p>
                  </a:txBody>
                  <a:tcPr marL="48986" marR="4898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marL="457200"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z-Cyrl-UZ" sz="1600" i="1">
                          <a:effectLst/>
                          <a:latin typeface="Times New Roman"/>
                          <a:ea typeface="Times New Roman"/>
                          <a:cs typeface="Arial"/>
                        </a:rPr>
                        <a:t>–V –</a:t>
                      </a:r>
                      <a:endParaRPr lang="ru-RU" sz="1600">
                        <a:effectLst/>
                        <a:latin typeface="Times New Roman"/>
                        <a:ea typeface="Times New Roman"/>
                        <a:cs typeface="Arial"/>
                      </a:endParaRPr>
                    </a:p>
                  </a:txBody>
                  <a:tcPr marL="48986" marR="4898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B3D7"/>
                    </a:solidFill>
                  </a:tcPr>
                </a:tc>
              </a:tr>
              <a:tr h="678758">
                <a:tc>
                  <a:txBody>
                    <a:bodyPr/>
                    <a:lstStyle/>
                    <a:p>
                      <a:pPr marL="457200"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z-Cyrl-UZ" sz="1400" b="1" dirty="0">
                          <a:effectLst/>
                          <a:latin typeface="Times New Roman"/>
                          <a:ea typeface="Times New Roman"/>
                          <a:cs typeface="Arial"/>
                        </a:rPr>
                        <a:t>3</a:t>
                      </a:r>
                      <a:endParaRPr lang="ru-RU" sz="1400" dirty="0">
                        <a:effectLst/>
                        <a:latin typeface="Times New Roman"/>
                        <a:ea typeface="Times New Roman"/>
                        <a:cs typeface="Arial"/>
                      </a:endParaRPr>
                    </a:p>
                  </a:txBody>
                  <a:tcPr marL="48986" marR="4898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marL="457200"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z-Cyrl-UZ" sz="1600" b="1" dirty="0">
                          <a:effectLst/>
                          <a:latin typeface="Times New Roman"/>
                          <a:ea typeface="Times New Roman"/>
                          <a:cs typeface="Arial"/>
                        </a:rPr>
                        <a:t>Mafoiylun </a:t>
                      </a:r>
                      <a:endParaRPr lang="ru-RU" sz="1600" dirty="0">
                        <a:effectLst/>
                        <a:latin typeface="Times New Roman"/>
                        <a:ea typeface="Times New Roman"/>
                        <a:cs typeface="Arial"/>
                      </a:endParaRPr>
                    </a:p>
                  </a:txBody>
                  <a:tcPr marL="48986" marR="4898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marL="457200"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z-Cyrl-UZ" sz="1600" dirty="0">
                          <a:effectLst/>
                          <a:latin typeface="Times New Roman"/>
                          <a:ea typeface="Times New Roman"/>
                          <a:cs typeface="Arial"/>
                        </a:rPr>
                        <a:t>vatadi majmu</a:t>
                      </a:r>
                      <a:r>
                        <a:rPr lang="en-US" sz="1600" dirty="0">
                          <a:effectLst/>
                          <a:latin typeface="Times New Roman"/>
                          <a:ea typeface="Times New Roman"/>
                          <a:cs typeface="Arial"/>
                        </a:rPr>
                        <a:t>’</a:t>
                      </a:r>
                      <a:r>
                        <a:rPr lang="uz-Cyrl-UZ" sz="1600" dirty="0">
                          <a:effectLst/>
                          <a:latin typeface="Times New Roman"/>
                          <a:ea typeface="Times New Roman"/>
                          <a:cs typeface="Arial"/>
                        </a:rPr>
                        <a:t> + sababi xafif + sababi xafif</a:t>
                      </a:r>
                      <a:endParaRPr lang="ru-RU" sz="1600" dirty="0">
                        <a:effectLst/>
                        <a:latin typeface="Times New Roman"/>
                        <a:ea typeface="Times New Roman"/>
                        <a:cs typeface="Arial"/>
                      </a:endParaRPr>
                    </a:p>
                  </a:txBody>
                  <a:tcPr marL="48986" marR="4898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marL="457200"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z-Cyrl-UZ" sz="1600" i="1">
                          <a:effectLst/>
                          <a:latin typeface="Times New Roman"/>
                          <a:ea typeface="Times New Roman"/>
                          <a:cs typeface="Arial"/>
                        </a:rPr>
                        <a:t>V – – –</a:t>
                      </a:r>
                      <a:endParaRPr lang="ru-RU" sz="1600">
                        <a:effectLst/>
                        <a:latin typeface="Times New Roman"/>
                        <a:ea typeface="Times New Roman"/>
                        <a:cs typeface="Arial"/>
                      </a:endParaRPr>
                    </a:p>
                  </a:txBody>
                  <a:tcPr marL="48986" marR="4898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B3D7"/>
                    </a:solidFill>
                  </a:tcPr>
                </a:tc>
              </a:tr>
              <a:tr h="678758">
                <a:tc>
                  <a:txBody>
                    <a:bodyPr/>
                    <a:lstStyle/>
                    <a:p>
                      <a:pPr marL="457200"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z-Cyrl-UZ" sz="1400" b="1" dirty="0">
                          <a:effectLst/>
                          <a:latin typeface="Times New Roman"/>
                          <a:ea typeface="Times New Roman"/>
                          <a:cs typeface="Arial"/>
                        </a:rPr>
                        <a:t>4</a:t>
                      </a:r>
                      <a:endParaRPr lang="ru-RU" sz="1400" dirty="0">
                        <a:effectLst/>
                        <a:latin typeface="Times New Roman"/>
                        <a:ea typeface="Times New Roman"/>
                        <a:cs typeface="Arial"/>
                      </a:endParaRPr>
                    </a:p>
                  </a:txBody>
                  <a:tcPr marL="48986" marR="4898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marL="457200"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z-Cyrl-UZ" sz="1600" b="1">
                          <a:effectLst/>
                          <a:latin typeface="Times New Roman"/>
                          <a:ea typeface="Times New Roman"/>
                          <a:cs typeface="Arial"/>
                        </a:rPr>
                        <a:t>Mustaf’ilun </a:t>
                      </a:r>
                      <a:endParaRPr lang="ru-RU" sz="1600">
                        <a:effectLst/>
                        <a:latin typeface="Times New Roman"/>
                        <a:ea typeface="Times New Roman"/>
                        <a:cs typeface="Arial"/>
                      </a:endParaRPr>
                    </a:p>
                  </a:txBody>
                  <a:tcPr marL="48986" marR="4898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marL="457200"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z-Cyrl-UZ" sz="1600" dirty="0">
                          <a:effectLst/>
                          <a:latin typeface="Times New Roman"/>
                          <a:ea typeface="Times New Roman"/>
                          <a:cs typeface="Arial"/>
                        </a:rPr>
                        <a:t>sababi xafif + sababi xafif + vatadi majmu</a:t>
                      </a:r>
                      <a:endParaRPr lang="ru-RU" sz="1600" dirty="0">
                        <a:effectLst/>
                        <a:latin typeface="Times New Roman"/>
                        <a:ea typeface="Times New Roman"/>
                        <a:cs typeface="Arial"/>
                      </a:endParaRPr>
                    </a:p>
                  </a:txBody>
                  <a:tcPr marL="48986" marR="4898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marL="457200"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z-Cyrl-UZ" sz="1600" i="1">
                          <a:effectLst/>
                          <a:latin typeface="Times New Roman"/>
                          <a:ea typeface="Times New Roman"/>
                          <a:cs typeface="Arial"/>
                        </a:rPr>
                        <a:t>– – V –</a:t>
                      </a:r>
                      <a:endParaRPr lang="ru-RU" sz="1600">
                        <a:effectLst/>
                        <a:latin typeface="Times New Roman"/>
                        <a:ea typeface="Times New Roman"/>
                        <a:cs typeface="Arial"/>
                      </a:endParaRPr>
                    </a:p>
                  </a:txBody>
                  <a:tcPr marL="48986" marR="4898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B3D7"/>
                    </a:solidFill>
                  </a:tcPr>
                </a:tc>
              </a:tr>
              <a:tr h="577841">
                <a:tc>
                  <a:txBody>
                    <a:bodyPr/>
                    <a:lstStyle/>
                    <a:p>
                      <a:pPr marL="457200"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z-Cyrl-UZ" sz="1400" b="1" dirty="0">
                          <a:effectLst/>
                          <a:latin typeface="Times New Roman"/>
                          <a:ea typeface="Times New Roman"/>
                          <a:cs typeface="Arial"/>
                        </a:rPr>
                        <a:t>5</a:t>
                      </a:r>
                      <a:endParaRPr lang="ru-RU" sz="1400" dirty="0">
                        <a:effectLst/>
                        <a:latin typeface="Times New Roman"/>
                        <a:ea typeface="Times New Roman"/>
                        <a:cs typeface="Arial"/>
                      </a:endParaRPr>
                    </a:p>
                  </a:txBody>
                  <a:tcPr marL="48986" marR="4898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marL="457200"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z-Cyrl-UZ" sz="1600" b="1">
                          <a:effectLst/>
                          <a:latin typeface="Times New Roman"/>
                          <a:ea typeface="Times New Roman"/>
                          <a:cs typeface="Arial"/>
                        </a:rPr>
                        <a:t>Foilotun </a:t>
                      </a:r>
                      <a:endParaRPr lang="ru-RU" sz="1600">
                        <a:effectLst/>
                        <a:latin typeface="Times New Roman"/>
                        <a:ea typeface="Times New Roman"/>
                        <a:cs typeface="Arial"/>
                      </a:endParaRPr>
                    </a:p>
                  </a:txBody>
                  <a:tcPr marL="48986" marR="4898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marL="457200"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z-Cyrl-UZ" sz="1600" dirty="0">
                          <a:effectLst/>
                          <a:latin typeface="Times New Roman"/>
                          <a:ea typeface="Times New Roman"/>
                          <a:cs typeface="Arial"/>
                        </a:rPr>
                        <a:t>sababi xafif + vatadi majmu</a:t>
                      </a:r>
                      <a:r>
                        <a:rPr lang="en-US" sz="1600" dirty="0">
                          <a:effectLst/>
                          <a:latin typeface="Times New Roman"/>
                          <a:ea typeface="Times New Roman"/>
                          <a:cs typeface="Arial"/>
                        </a:rPr>
                        <a:t>’</a:t>
                      </a:r>
                      <a:r>
                        <a:rPr lang="uz-Cyrl-UZ" sz="1600" dirty="0">
                          <a:effectLst/>
                          <a:latin typeface="Times New Roman"/>
                          <a:ea typeface="Times New Roman"/>
                          <a:cs typeface="Arial"/>
                        </a:rPr>
                        <a:t> + sababi xafif</a:t>
                      </a:r>
                      <a:endParaRPr lang="ru-RU" sz="1600" dirty="0">
                        <a:effectLst/>
                        <a:latin typeface="Times New Roman"/>
                        <a:ea typeface="Times New Roman"/>
                        <a:cs typeface="Arial"/>
                      </a:endParaRPr>
                    </a:p>
                  </a:txBody>
                  <a:tcPr marL="48986" marR="4898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marL="457200"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z-Cyrl-UZ" sz="1600" i="1">
                          <a:effectLst/>
                          <a:latin typeface="Times New Roman"/>
                          <a:ea typeface="Times New Roman"/>
                          <a:cs typeface="Arial"/>
                        </a:rPr>
                        <a:t>– V – –</a:t>
                      </a:r>
                      <a:endParaRPr lang="ru-RU" sz="1600">
                        <a:effectLst/>
                        <a:latin typeface="Times New Roman"/>
                        <a:ea typeface="Times New Roman"/>
                        <a:cs typeface="Arial"/>
                      </a:endParaRPr>
                    </a:p>
                  </a:txBody>
                  <a:tcPr marL="48986" marR="4898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B3D7"/>
                    </a:solidFill>
                  </a:tcPr>
                </a:tc>
              </a:tr>
              <a:tr h="866760">
                <a:tc>
                  <a:txBody>
                    <a:bodyPr/>
                    <a:lstStyle/>
                    <a:p>
                      <a:pPr marL="457200"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z-Cyrl-UZ" sz="1400" b="1">
                          <a:effectLst/>
                          <a:latin typeface="Times New Roman"/>
                          <a:ea typeface="Times New Roman"/>
                          <a:cs typeface="Arial"/>
                        </a:rPr>
                        <a:t>6</a:t>
                      </a:r>
                      <a:endParaRPr lang="ru-RU" sz="1400">
                        <a:effectLst/>
                        <a:latin typeface="Times New Roman"/>
                        <a:ea typeface="Times New Roman"/>
                        <a:cs typeface="Arial"/>
                      </a:endParaRPr>
                    </a:p>
                  </a:txBody>
                  <a:tcPr marL="48986" marR="4898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marL="457200"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z-Cyrl-UZ" sz="1600" b="1">
                          <a:effectLst/>
                          <a:latin typeface="Times New Roman"/>
                          <a:ea typeface="Times New Roman"/>
                          <a:cs typeface="Arial"/>
                        </a:rPr>
                        <a:t>Mafoilatun </a:t>
                      </a:r>
                      <a:endParaRPr lang="ru-RU" sz="1600">
                        <a:effectLst/>
                        <a:latin typeface="Times New Roman"/>
                        <a:ea typeface="Times New Roman"/>
                        <a:cs typeface="Arial"/>
                      </a:endParaRPr>
                    </a:p>
                  </a:txBody>
                  <a:tcPr marL="48986" marR="4898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marL="457200"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z-Cyrl-UZ" sz="1600" dirty="0">
                          <a:effectLst/>
                          <a:latin typeface="Times New Roman"/>
                          <a:ea typeface="Times New Roman"/>
                          <a:cs typeface="Arial"/>
                        </a:rPr>
                        <a:t>vatadi majmu</a:t>
                      </a:r>
                      <a:r>
                        <a:rPr lang="en-US" sz="1600" dirty="0">
                          <a:effectLst/>
                          <a:latin typeface="Times New Roman"/>
                          <a:ea typeface="Times New Roman"/>
                          <a:cs typeface="Arial"/>
                        </a:rPr>
                        <a:t>’</a:t>
                      </a:r>
                      <a:r>
                        <a:rPr lang="uz-Cyrl-UZ" sz="1600" dirty="0">
                          <a:effectLst/>
                          <a:latin typeface="Times New Roman"/>
                          <a:ea typeface="Times New Roman"/>
                          <a:cs typeface="Arial"/>
                        </a:rPr>
                        <a:t> + fosilai sug‘ro </a:t>
                      </a:r>
                      <a:endParaRPr lang="ru-RU" sz="1600" dirty="0">
                        <a:effectLst/>
                        <a:latin typeface="Times New Roman"/>
                        <a:ea typeface="Times New Roman"/>
                        <a:cs typeface="Arial"/>
                      </a:endParaRPr>
                    </a:p>
                  </a:txBody>
                  <a:tcPr marL="48986" marR="4898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marL="457200"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z-Cyrl-UZ" sz="1600" i="1" dirty="0">
                          <a:effectLst/>
                          <a:latin typeface="Times New Roman"/>
                          <a:ea typeface="Times New Roman"/>
                          <a:cs typeface="Arial"/>
                        </a:rPr>
                        <a:t>V – V V–</a:t>
                      </a:r>
                      <a:endParaRPr lang="ru-RU" sz="1600" dirty="0">
                        <a:effectLst/>
                        <a:latin typeface="Times New Roman"/>
                        <a:ea typeface="Times New Roman"/>
                        <a:cs typeface="Arial"/>
                      </a:endParaRPr>
                    </a:p>
                  </a:txBody>
                  <a:tcPr marL="48986" marR="4898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B3D7"/>
                    </a:solidFill>
                  </a:tcPr>
                </a:tc>
              </a:tr>
              <a:tr h="866760">
                <a:tc>
                  <a:txBody>
                    <a:bodyPr/>
                    <a:lstStyle/>
                    <a:p>
                      <a:pPr marL="457200"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z-Cyrl-UZ" sz="1400" b="1">
                          <a:effectLst/>
                          <a:latin typeface="Times New Roman"/>
                          <a:ea typeface="Times New Roman"/>
                          <a:cs typeface="Arial"/>
                        </a:rPr>
                        <a:t>7</a:t>
                      </a:r>
                      <a:endParaRPr lang="ru-RU" sz="1400">
                        <a:effectLst/>
                        <a:latin typeface="Times New Roman"/>
                        <a:ea typeface="Times New Roman"/>
                        <a:cs typeface="Arial"/>
                      </a:endParaRPr>
                    </a:p>
                  </a:txBody>
                  <a:tcPr marL="48986" marR="4898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marL="457200"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z-Cyrl-UZ" sz="1600" b="1">
                          <a:effectLst/>
                          <a:latin typeface="Times New Roman"/>
                          <a:ea typeface="Times New Roman"/>
                          <a:cs typeface="Arial"/>
                        </a:rPr>
                        <a:t>Mutafoilun </a:t>
                      </a:r>
                      <a:endParaRPr lang="ru-RU" sz="1600">
                        <a:effectLst/>
                        <a:latin typeface="Times New Roman"/>
                        <a:ea typeface="Times New Roman"/>
                        <a:cs typeface="Arial"/>
                      </a:endParaRPr>
                    </a:p>
                  </a:txBody>
                  <a:tcPr marL="48986" marR="4898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marL="457200"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z-Cyrl-UZ" sz="1600" dirty="0">
                          <a:effectLst/>
                          <a:latin typeface="Times New Roman"/>
                          <a:ea typeface="Times New Roman"/>
                          <a:cs typeface="Arial"/>
                        </a:rPr>
                        <a:t>fosila</a:t>
                      </a:r>
                      <a:r>
                        <a:rPr lang="en-US" sz="1600" dirty="0">
                          <a:effectLst/>
                          <a:latin typeface="Times New Roman"/>
                          <a:ea typeface="Times New Roman"/>
                          <a:cs typeface="Arial"/>
                        </a:rPr>
                        <a:t>y</a:t>
                      </a:r>
                      <a:r>
                        <a:rPr lang="uz-Cyrl-UZ" sz="1600" dirty="0">
                          <a:effectLst/>
                          <a:latin typeface="Times New Roman"/>
                          <a:ea typeface="Times New Roman"/>
                          <a:cs typeface="Arial"/>
                        </a:rPr>
                        <a:t>i sug‘ro + vatadi majmu</a:t>
                      </a:r>
                      <a:r>
                        <a:rPr lang="en-US" sz="1600" dirty="0">
                          <a:effectLst/>
                          <a:latin typeface="Times New Roman"/>
                          <a:ea typeface="Times New Roman"/>
                          <a:cs typeface="Arial"/>
                        </a:rPr>
                        <a:t>’</a:t>
                      </a:r>
                      <a:endParaRPr lang="ru-RU" sz="1600" dirty="0">
                        <a:effectLst/>
                        <a:latin typeface="Times New Roman"/>
                        <a:ea typeface="Times New Roman"/>
                        <a:cs typeface="Arial"/>
                      </a:endParaRPr>
                    </a:p>
                  </a:txBody>
                  <a:tcPr marL="48986" marR="4898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marL="457200"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z-Cyrl-UZ" sz="1600" i="1" dirty="0">
                          <a:effectLst/>
                          <a:latin typeface="Times New Roman"/>
                          <a:ea typeface="Times New Roman"/>
                          <a:cs typeface="Arial"/>
                        </a:rPr>
                        <a:t>V V– V–</a:t>
                      </a:r>
                      <a:endParaRPr lang="ru-RU" sz="1600" dirty="0">
                        <a:effectLst/>
                        <a:latin typeface="Times New Roman"/>
                        <a:ea typeface="Times New Roman"/>
                        <a:cs typeface="Arial"/>
                      </a:endParaRPr>
                    </a:p>
                  </a:txBody>
                  <a:tcPr marL="48986" marR="4898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B3D7"/>
                    </a:solidFill>
                  </a:tcPr>
                </a:tc>
              </a:tr>
              <a:tr h="678758">
                <a:tc>
                  <a:txBody>
                    <a:bodyPr/>
                    <a:lstStyle/>
                    <a:p>
                      <a:pPr marL="457200"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z-Cyrl-UZ" sz="1400" b="1">
                          <a:effectLst/>
                          <a:latin typeface="Times New Roman"/>
                          <a:ea typeface="Times New Roman"/>
                          <a:cs typeface="Arial"/>
                        </a:rPr>
                        <a:t>8</a:t>
                      </a:r>
                      <a:endParaRPr lang="ru-RU" sz="1400">
                        <a:effectLst/>
                        <a:latin typeface="Times New Roman"/>
                        <a:ea typeface="Times New Roman"/>
                        <a:cs typeface="Arial"/>
                      </a:endParaRPr>
                    </a:p>
                  </a:txBody>
                  <a:tcPr marL="48986" marR="4898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marL="457200"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z-Cyrl-UZ" sz="1600" b="1">
                          <a:effectLst/>
                          <a:latin typeface="Times New Roman"/>
                          <a:ea typeface="Times New Roman"/>
                          <a:cs typeface="Arial"/>
                        </a:rPr>
                        <a:t>Maf’uvlotu </a:t>
                      </a:r>
                      <a:endParaRPr lang="ru-RU" sz="1600">
                        <a:effectLst/>
                        <a:latin typeface="Times New Roman"/>
                        <a:ea typeface="Times New Roman"/>
                        <a:cs typeface="Arial"/>
                      </a:endParaRPr>
                    </a:p>
                  </a:txBody>
                  <a:tcPr marL="48986" marR="4898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marL="457200"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z-Cyrl-UZ" sz="1600" dirty="0">
                          <a:effectLst/>
                          <a:latin typeface="Times New Roman"/>
                          <a:ea typeface="Times New Roman"/>
                          <a:cs typeface="Arial"/>
                        </a:rPr>
                        <a:t>sababi xafif + sababi xafif + vatadi mafruq</a:t>
                      </a:r>
                      <a:endParaRPr lang="ru-RU" sz="1600" dirty="0">
                        <a:effectLst/>
                        <a:latin typeface="Times New Roman"/>
                        <a:ea typeface="Times New Roman"/>
                        <a:cs typeface="Arial"/>
                      </a:endParaRPr>
                    </a:p>
                  </a:txBody>
                  <a:tcPr marL="48986" marR="4898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marL="457200"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z-Cyrl-UZ" sz="1600" i="1" dirty="0">
                          <a:effectLst/>
                          <a:latin typeface="Times New Roman"/>
                          <a:ea typeface="Times New Roman"/>
                          <a:cs typeface="Arial"/>
                        </a:rPr>
                        <a:t>– – –V</a:t>
                      </a:r>
                      <a:endParaRPr lang="ru-RU" sz="1600" dirty="0">
                        <a:effectLst/>
                        <a:latin typeface="Times New Roman"/>
                        <a:ea typeface="Times New Roman"/>
                        <a:cs typeface="Arial"/>
                      </a:endParaRPr>
                    </a:p>
                  </a:txBody>
                  <a:tcPr marL="48986" marR="4898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B3D7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696099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en-US" sz="2800" b="1" dirty="0">
                <a:effectLst/>
                <a:latin typeface="Times New Roman" pitchFamily="18" charset="0"/>
                <a:cs typeface="Times New Roman" pitchFamily="18" charset="0"/>
              </a:rPr>
              <a:t>BIR XIL ASLIY RUKNLARDAN TARKIB TOPGAN BAHRLAR</a:t>
            </a:r>
            <a:r>
              <a:rPr lang="ru-RU" sz="2800" dirty="0"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dirty="0"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>
                <a:effectLst/>
                <a:latin typeface="Times New Roman" pitchFamily="18" charset="0"/>
                <a:cs typeface="Times New Roman" pitchFamily="18" charset="0"/>
              </a:rPr>
              <a:t>(MUTTAFIQ UL-AJZO)</a:t>
            </a:r>
            <a:r>
              <a:rPr lang="ru-RU" sz="2800" dirty="0"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dirty="0">
                <a:effectLst/>
                <a:latin typeface="Times New Roman" pitchFamily="18" charset="0"/>
                <a:cs typeface="Times New Roman" pitchFamily="18" charset="0"/>
              </a:rPr>
            </a:b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447021629"/>
              </p:ext>
            </p:extLst>
          </p:nvPr>
        </p:nvGraphicFramePr>
        <p:xfrm>
          <a:off x="755576" y="1556792"/>
          <a:ext cx="8136905" cy="4464498"/>
        </p:xfrm>
        <a:graphic>
          <a:graphicData uri="http://schemas.openxmlformats.org/drawingml/2006/table">
            <a:tbl>
              <a:tblPr firstRow="1" firstCol="1" bandRow="1"/>
              <a:tblGrid>
                <a:gridCol w="453987"/>
                <a:gridCol w="2410210"/>
                <a:gridCol w="2650807"/>
                <a:gridCol w="2621901"/>
              </a:tblGrid>
              <a:tr h="824092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en-US" sz="1600" b="1" dirty="0" err="1">
                          <a:effectLst/>
                          <a:latin typeface="Times New Roman"/>
                          <a:ea typeface="Times New Roman"/>
                          <a:cs typeface="Arial"/>
                        </a:rPr>
                        <a:t>T.r</a:t>
                      </a:r>
                      <a:r>
                        <a:rPr lang="en-US" sz="1600" b="1" dirty="0">
                          <a:effectLst/>
                          <a:latin typeface="Times New Roman"/>
                          <a:ea typeface="Times New Roman"/>
                          <a:cs typeface="Arial"/>
                        </a:rPr>
                        <a:t>.</a:t>
                      </a:r>
                      <a:endParaRPr lang="ru-RU" sz="1100" dirty="0">
                        <a:effectLst/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9594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uz-Cyrl-UZ" sz="1600" b="1" dirty="0">
                          <a:effectLst/>
                          <a:latin typeface="Times New Roman"/>
                          <a:ea typeface="Times New Roman"/>
                          <a:cs typeface="Arial"/>
                        </a:rPr>
                        <a:t>Bahr nomi</a:t>
                      </a:r>
                      <a:endParaRPr lang="ru-RU" sz="1100" dirty="0">
                        <a:effectLst/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959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uz-Cyrl-UZ" sz="1600" b="1">
                          <a:effectLst/>
                          <a:latin typeface="Times New Roman"/>
                          <a:ea typeface="Times New Roman"/>
                          <a:cs typeface="Arial"/>
                        </a:rPr>
                        <a:t>Asliy ruknlar </a:t>
                      </a:r>
                      <a:r>
                        <a:rPr lang="en-US" sz="1600" b="1">
                          <a:effectLst/>
                          <a:latin typeface="Times New Roman"/>
                          <a:ea typeface="Times New Roman"/>
                          <a:cs typeface="Arial"/>
                        </a:rPr>
                        <a:t>nomi        (afoyili)</a:t>
                      </a:r>
                      <a:endParaRPr lang="ru-RU" sz="1100">
                        <a:effectLst/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9594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en-US" sz="1600" b="1">
                          <a:effectLst/>
                          <a:latin typeface="Times New Roman"/>
                          <a:ea typeface="Times New Roman"/>
                          <a:cs typeface="Arial"/>
                        </a:rPr>
                        <a:t>Taqtiyi</a:t>
                      </a:r>
                      <a:endParaRPr lang="ru-RU" sz="1100">
                        <a:effectLst/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9594"/>
                    </a:solidFill>
                  </a:tcPr>
                </a:tc>
              </a:tr>
              <a:tr h="520058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uz-Cyrl-UZ" sz="1600" b="1" dirty="0">
                          <a:effectLst/>
                          <a:latin typeface="Times New Roman"/>
                          <a:ea typeface="Times New Roman"/>
                          <a:cs typeface="Arial"/>
                        </a:rPr>
                        <a:t>1</a:t>
                      </a:r>
                      <a:r>
                        <a:rPr lang="en-US" sz="1600" b="1" dirty="0">
                          <a:effectLst/>
                          <a:latin typeface="Times New Roman"/>
                          <a:ea typeface="Times New Roman"/>
                          <a:cs typeface="Arial"/>
                        </a:rPr>
                        <a:t>.</a:t>
                      </a:r>
                      <a:endParaRPr lang="ru-RU" sz="1100" dirty="0">
                        <a:effectLst/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uz-Cyrl-UZ" sz="1600" b="1" i="1">
                          <a:effectLst/>
                          <a:latin typeface="Times New Roman"/>
                          <a:ea typeface="Times New Roman"/>
                          <a:cs typeface="Arial"/>
                        </a:rPr>
                        <a:t>Ramal </a:t>
                      </a:r>
                      <a:endParaRPr lang="ru-RU" sz="1100">
                        <a:effectLst/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uz-Cyrl-UZ" sz="1600">
                          <a:effectLst/>
                          <a:latin typeface="Times New Roman"/>
                          <a:ea typeface="Times New Roman"/>
                          <a:cs typeface="Arial"/>
                        </a:rPr>
                        <a:t>Foilotun</a:t>
                      </a:r>
                      <a:endParaRPr lang="ru-RU" sz="1100">
                        <a:effectLst/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uz-Cyrl-UZ" sz="1600">
                          <a:effectLst/>
                          <a:latin typeface="Times New Roman"/>
                          <a:ea typeface="Times New Roman"/>
                          <a:cs typeface="Arial"/>
                        </a:rPr>
                        <a:t>– </a:t>
                      </a:r>
                      <a:r>
                        <a:rPr lang="en-US" sz="1600">
                          <a:effectLst/>
                          <a:latin typeface="Times New Roman"/>
                          <a:ea typeface="Times New Roman"/>
                          <a:cs typeface="Arial"/>
                        </a:rPr>
                        <a:t>V</a:t>
                      </a:r>
                      <a:r>
                        <a:rPr lang="uz-Cyrl-UZ" sz="1600">
                          <a:effectLst/>
                          <a:latin typeface="Times New Roman"/>
                          <a:ea typeface="Times New Roman"/>
                          <a:cs typeface="Arial"/>
                        </a:rPr>
                        <a:t> – –</a:t>
                      </a:r>
                      <a:endParaRPr lang="ru-RU" sz="1100">
                        <a:effectLst/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B3D7"/>
                    </a:solidFill>
                  </a:tcPr>
                </a:tc>
              </a:tr>
              <a:tr h="520058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uz-Cyrl-UZ" sz="1600" b="1" dirty="0">
                          <a:effectLst/>
                          <a:latin typeface="Times New Roman"/>
                          <a:ea typeface="Times New Roman"/>
                          <a:cs typeface="Arial"/>
                        </a:rPr>
                        <a:t>2</a:t>
                      </a:r>
                      <a:r>
                        <a:rPr lang="en-US" sz="1600" b="1" dirty="0">
                          <a:effectLst/>
                          <a:latin typeface="Times New Roman"/>
                          <a:ea typeface="Times New Roman"/>
                          <a:cs typeface="Arial"/>
                        </a:rPr>
                        <a:t>.</a:t>
                      </a:r>
                      <a:endParaRPr lang="ru-RU" sz="1100" dirty="0">
                        <a:effectLst/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uz-Cyrl-UZ" sz="1600" b="1" i="1">
                          <a:effectLst/>
                          <a:latin typeface="Times New Roman"/>
                          <a:ea typeface="Times New Roman"/>
                          <a:cs typeface="Arial"/>
                        </a:rPr>
                        <a:t>Hazaj </a:t>
                      </a:r>
                      <a:endParaRPr lang="ru-RU" sz="1100">
                        <a:effectLst/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uz-Cyrl-UZ" sz="1600">
                          <a:effectLst/>
                          <a:latin typeface="Times New Roman"/>
                          <a:ea typeface="Times New Roman"/>
                          <a:cs typeface="Arial"/>
                        </a:rPr>
                        <a:t>Mafoiylun</a:t>
                      </a:r>
                      <a:endParaRPr lang="ru-RU" sz="1100">
                        <a:effectLst/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en-US" sz="1600">
                          <a:effectLst/>
                          <a:latin typeface="Times New Roman"/>
                          <a:ea typeface="Times New Roman"/>
                          <a:cs typeface="Arial"/>
                        </a:rPr>
                        <a:t>V</a:t>
                      </a:r>
                      <a:r>
                        <a:rPr lang="uz-Cyrl-UZ" sz="1600">
                          <a:effectLst/>
                          <a:latin typeface="Times New Roman"/>
                          <a:ea typeface="Times New Roman"/>
                          <a:cs typeface="Arial"/>
                        </a:rPr>
                        <a:t> – – –</a:t>
                      </a:r>
                      <a:endParaRPr lang="ru-RU" sz="1100">
                        <a:effectLst/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B3D7"/>
                    </a:solidFill>
                  </a:tcPr>
                </a:tc>
              </a:tr>
              <a:tr h="520058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uz-Cyrl-UZ" sz="1600" b="1" dirty="0">
                          <a:effectLst/>
                          <a:latin typeface="Times New Roman"/>
                          <a:ea typeface="Times New Roman"/>
                          <a:cs typeface="Arial"/>
                        </a:rPr>
                        <a:t>3</a:t>
                      </a:r>
                      <a:r>
                        <a:rPr lang="en-US" sz="1600" b="1" dirty="0">
                          <a:effectLst/>
                          <a:latin typeface="Times New Roman"/>
                          <a:ea typeface="Times New Roman"/>
                          <a:cs typeface="Arial"/>
                        </a:rPr>
                        <a:t>.</a:t>
                      </a:r>
                      <a:endParaRPr lang="ru-RU" sz="1100" dirty="0">
                        <a:effectLst/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uz-Cyrl-UZ" sz="1600" b="1" i="1">
                          <a:effectLst/>
                          <a:latin typeface="Times New Roman"/>
                          <a:ea typeface="Times New Roman"/>
                          <a:cs typeface="Arial"/>
                        </a:rPr>
                        <a:t>Rajaz </a:t>
                      </a:r>
                      <a:endParaRPr lang="ru-RU" sz="1100">
                        <a:effectLst/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uz-Cyrl-UZ" sz="1600">
                          <a:effectLst/>
                          <a:latin typeface="Times New Roman"/>
                          <a:ea typeface="Times New Roman"/>
                          <a:cs typeface="Arial"/>
                        </a:rPr>
                        <a:t>Mustaf’ilun</a:t>
                      </a:r>
                      <a:endParaRPr lang="ru-RU" sz="1100">
                        <a:effectLst/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uz-Cyrl-UZ" sz="1600">
                          <a:effectLst/>
                          <a:latin typeface="Times New Roman"/>
                          <a:ea typeface="Times New Roman"/>
                          <a:cs typeface="Arial"/>
                        </a:rPr>
                        <a:t>– –</a:t>
                      </a:r>
                      <a:r>
                        <a:rPr lang="en-US" sz="1600">
                          <a:effectLst/>
                          <a:latin typeface="Times New Roman"/>
                          <a:ea typeface="Times New Roman"/>
                          <a:cs typeface="Arial"/>
                        </a:rPr>
                        <a:t> V</a:t>
                      </a:r>
                      <a:r>
                        <a:rPr lang="uz-Cyrl-UZ" sz="1600">
                          <a:effectLst/>
                          <a:latin typeface="Times New Roman"/>
                          <a:ea typeface="Times New Roman"/>
                          <a:cs typeface="Arial"/>
                        </a:rPr>
                        <a:t> –</a:t>
                      </a:r>
                      <a:endParaRPr lang="ru-RU" sz="1100">
                        <a:effectLst/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B3D7"/>
                    </a:solidFill>
                  </a:tcPr>
                </a:tc>
              </a:tr>
              <a:tr h="520058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uz-Cyrl-UZ" sz="1600" b="1">
                          <a:effectLst/>
                          <a:latin typeface="Times New Roman"/>
                          <a:ea typeface="Times New Roman"/>
                          <a:cs typeface="Arial"/>
                        </a:rPr>
                        <a:t>4</a:t>
                      </a:r>
                      <a:r>
                        <a:rPr lang="en-US" sz="1600" b="1">
                          <a:effectLst/>
                          <a:latin typeface="Times New Roman"/>
                          <a:ea typeface="Times New Roman"/>
                          <a:cs typeface="Arial"/>
                        </a:rPr>
                        <a:t>.</a:t>
                      </a:r>
                      <a:endParaRPr lang="ru-RU" sz="1100">
                        <a:effectLst/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uz-Cyrl-UZ" sz="1600" b="1" i="1">
                          <a:effectLst/>
                          <a:latin typeface="Times New Roman"/>
                          <a:ea typeface="Times New Roman"/>
                          <a:cs typeface="Arial"/>
                        </a:rPr>
                        <a:t>Mutaqorib </a:t>
                      </a:r>
                      <a:endParaRPr lang="ru-RU" sz="1100">
                        <a:effectLst/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uz-Cyrl-UZ" sz="1600">
                          <a:effectLst/>
                          <a:latin typeface="Times New Roman"/>
                          <a:ea typeface="Times New Roman"/>
                          <a:cs typeface="Arial"/>
                        </a:rPr>
                        <a:t>Fauvlun</a:t>
                      </a:r>
                      <a:endParaRPr lang="ru-RU" sz="1100">
                        <a:effectLst/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en-US" sz="1600">
                          <a:effectLst/>
                          <a:latin typeface="Times New Roman"/>
                          <a:ea typeface="Times New Roman"/>
                          <a:cs typeface="Arial"/>
                        </a:rPr>
                        <a:t>V</a:t>
                      </a:r>
                      <a:r>
                        <a:rPr lang="uz-Cyrl-UZ" sz="1600">
                          <a:effectLst/>
                          <a:latin typeface="Times New Roman"/>
                          <a:ea typeface="Times New Roman"/>
                          <a:cs typeface="Arial"/>
                        </a:rPr>
                        <a:t> – –</a:t>
                      </a:r>
                      <a:endParaRPr lang="ru-RU" sz="1100">
                        <a:effectLst/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B3D7"/>
                    </a:solidFill>
                  </a:tcPr>
                </a:tc>
              </a:tr>
              <a:tr h="520058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uz-Cyrl-UZ" sz="1600" b="1">
                          <a:effectLst/>
                          <a:latin typeface="Times New Roman"/>
                          <a:ea typeface="Times New Roman"/>
                          <a:cs typeface="Arial"/>
                        </a:rPr>
                        <a:t>5</a:t>
                      </a:r>
                      <a:r>
                        <a:rPr lang="en-US" sz="1600" b="1">
                          <a:effectLst/>
                          <a:latin typeface="Times New Roman"/>
                          <a:ea typeface="Times New Roman"/>
                          <a:cs typeface="Arial"/>
                        </a:rPr>
                        <a:t>.</a:t>
                      </a:r>
                      <a:endParaRPr lang="ru-RU" sz="1100">
                        <a:effectLst/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uz-Cyrl-UZ" sz="1600" b="1" i="1">
                          <a:effectLst/>
                          <a:latin typeface="Times New Roman"/>
                          <a:ea typeface="Times New Roman"/>
                          <a:cs typeface="Arial"/>
                        </a:rPr>
                        <a:t>Mutadorik </a:t>
                      </a:r>
                      <a:endParaRPr lang="ru-RU" sz="1100">
                        <a:effectLst/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uz-Cyrl-UZ" sz="1600">
                          <a:effectLst/>
                          <a:latin typeface="Times New Roman"/>
                          <a:ea typeface="Times New Roman"/>
                          <a:cs typeface="Arial"/>
                        </a:rPr>
                        <a:t>Foilun</a:t>
                      </a:r>
                      <a:endParaRPr lang="ru-RU" sz="1100">
                        <a:effectLst/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uz-Cyrl-UZ" sz="1600">
                          <a:effectLst/>
                          <a:latin typeface="Times New Roman"/>
                          <a:ea typeface="Times New Roman"/>
                          <a:cs typeface="Arial"/>
                        </a:rPr>
                        <a:t>–</a:t>
                      </a:r>
                      <a:r>
                        <a:rPr lang="en-US" sz="1600">
                          <a:effectLst/>
                          <a:latin typeface="Times New Roman"/>
                          <a:ea typeface="Times New Roman"/>
                          <a:cs typeface="Arial"/>
                        </a:rPr>
                        <a:t> V</a:t>
                      </a:r>
                      <a:r>
                        <a:rPr lang="uz-Cyrl-UZ" sz="1600">
                          <a:effectLst/>
                          <a:latin typeface="Times New Roman"/>
                          <a:ea typeface="Times New Roman"/>
                          <a:cs typeface="Arial"/>
                        </a:rPr>
                        <a:t> –</a:t>
                      </a:r>
                      <a:endParaRPr lang="ru-RU" sz="1100">
                        <a:effectLst/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B3D7"/>
                    </a:solidFill>
                  </a:tcPr>
                </a:tc>
              </a:tr>
              <a:tr h="520058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uz-Cyrl-UZ" sz="1600" b="1">
                          <a:effectLst/>
                          <a:latin typeface="Times New Roman"/>
                          <a:ea typeface="Times New Roman"/>
                          <a:cs typeface="Arial"/>
                        </a:rPr>
                        <a:t>6</a:t>
                      </a:r>
                      <a:r>
                        <a:rPr lang="en-US" sz="1600" b="1">
                          <a:effectLst/>
                          <a:latin typeface="Times New Roman"/>
                          <a:ea typeface="Times New Roman"/>
                          <a:cs typeface="Arial"/>
                        </a:rPr>
                        <a:t>.</a:t>
                      </a:r>
                      <a:endParaRPr lang="ru-RU" sz="1100">
                        <a:effectLst/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uz-Cyrl-UZ" sz="1600" b="1" i="1">
                          <a:effectLst/>
                          <a:latin typeface="Times New Roman"/>
                          <a:ea typeface="Times New Roman"/>
                          <a:cs typeface="Arial"/>
                        </a:rPr>
                        <a:t>Komil </a:t>
                      </a:r>
                      <a:endParaRPr lang="ru-RU" sz="1100">
                        <a:effectLst/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uz-Cyrl-UZ" sz="1600">
                          <a:effectLst/>
                          <a:latin typeface="Times New Roman"/>
                          <a:ea typeface="Times New Roman"/>
                          <a:cs typeface="Arial"/>
                        </a:rPr>
                        <a:t>Mutafoilun</a:t>
                      </a:r>
                      <a:endParaRPr lang="ru-RU" sz="1100">
                        <a:effectLst/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en-US" sz="1600">
                          <a:effectLst/>
                          <a:latin typeface="Times New Roman"/>
                          <a:ea typeface="Times New Roman"/>
                          <a:cs typeface="Arial"/>
                        </a:rPr>
                        <a:t>V V</a:t>
                      </a:r>
                      <a:r>
                        <a:rPr lang="uz-Cyrl-UZ" sz="1600">
                          <a:effectLst/>
                          <a:latin typeface="Times New Roman"/>
                          <a:ea typeface="Times New Roman"/>
                          <a:cs typeface="Arial"/>
                        </a:rPr>
                        <a:t> –</a:t>
                      </a:r>
                      <a:r>
                        <a:rPr lang="en-US" sz="1600">
                          <a:effectLst/>
                          <a:latin typeface="Times New Roman"/>
                          <a:ea typeface="Times New Roman"/>
                          <a:cs typeface="Arial"/>
                        </a:rPr>
                        <a:t> V</a:t>
                      </a:r>
                      <a:r>
                        <a:rPr lang="uz-Cyrl-UZ" sz="1600">
                          <a:effectLst/>
                          <a:latin typeface="Times New Roman"/>
                          <a:ea typeface="Times New Roman"/>
                          <a:cs typeface="Arial"/>
                        </a:rPr>
                        <a:t> –</a:t>
                      </a:r>
                      <a:endParaRPr lang="ru-RU" sz="1100">
                        <a:effectLst/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B3D7"/>
                    </a:solidFill>
                  </a:tcPr>
                </a:tc>
              </a:tr>
              <a:tr h="520058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en-US" sz="1600" b="1">
                          <a:effectLst/>
                          <a:latin typeface="Times New Roman"/>
                          <a:ea typeface="Times New Roman"/>
                          <a:cs typeface="Arial"/>
                        </a:rPr>
                        <a:t>7.</a:t>
                      </a:r>
                      <a:endParaRPr lang="ru-RU" sz="1100">
                        <a:effectLst/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en-US" sz="1600" b="1" i="1">
                          <a:effectLst/>
                          <a:latin typeface="Times New Roman"/>
                          <a:ea typeface="Times New Roman"/>
                          <a:cs typeface="Arial"/>
                        </a:rPr>
                        <a:t>Vofir</a:t>
                      </a:r>
                      <a:endParaRPr lang="ru-RU" sz="1100">
                        <a:effectLst/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en-US" sz="1600">
                          <a:effectLst/>
                          <a:latin typeface="Times New Roman"/>
                          <a:ea typeface="Times New Roman"/>
                          <a:cs typeface="Arial"/>
                        </a:rPr>
                        <a:t>Mafoilatun</a:t>
                      </a:r>
                      <a:endParaRPr lang="ru-RU" sz="1100">
                        <a:effectLst/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en-US" sz="1600" dirty="0">
                          <a:effectLst/>
                          <a:latin typeface="Times New Roman"/>
                          <a:ea typeface="Times New Roman"/>
                          <a:cs typeface="Arial"/>
                        </a:rPr>
                        <a:t> V </a:t>
                      </a:r>
                      <a:r>
                        <a:rPr lang="uz-Cyrl-UZ" sz="1600" dirty="0">
                          <a:effectLst/>
                          <a:latin typeface="Times New Roman"/>
                          <a:ea typeface="Times New Roman"/>
                          <a:cs typeface="Arial"/>
                        </a:rPr>
                        <a:t>– </a:t>
                      </a:r>
                      <a:r>
                        <a:rPr lang="en-US" sz="1600" dirty="0">
                          <a:effectLst/>
                          <a:latin typeface="Times New Roman"/>
                          <a:ea typeface="Times New Roman"/>
                          <a:cs typeface="Arial"/>
                        </a:rPr>
                        <a:t>V </a:t>
                      </a:r>
                      <a:r>
                        <a:rPr lang="en-US" sz="1600" dirty="0" err="1">
                          <a:effectLst/>
                          <a:latin typeface="Times New Roman"/>
                          <a:ea typeface="Times New Roman"/>
                          <a:cs typeface="Arial"/>
                        </a:rPr>
                        <a:t>V</a:t>
                      </a:r>
                      <a:r>
                        <a:rPr lang="uz-Cyrl-UZ" sz="1600" dirty="0">
                          <a:effectLst/>
                          <a:latin typeface="Times New Roman"/>
                          <a:ea typeface="Times New Roman"/>
                          <a:cs typeface="Arial"/>
                        </a:rPr>
                        <a:t> –</a:t>
                      </a:r>
                      <a:endParaRPr lang="ru-RU" sz="1100" dirty="0">
                        <a:effectLst/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B3D7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6614100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191658698"/>
              </p:ext>
            </p:extLst>
          </p:nvPr>
        </p:nvGraphicFramePr>
        <p:xfrm>
          <a:off x="323528" y="188640"/>
          <a:ext cx="8352928" cy="6647688"/>
        </p:xfrm>
        <a:graphic>
          <a:graphicData uri="http://schemas.openxmlformats.org/drawingml/2006/table">
            <a:tbl>
              <a:tblPr firstRow="1" firstCol="1" bandRow="1"/>
              <a:tblGrid>
                <a:gridCol w="354202"/>
                <a:gridCol w="1602013"/>
                <a:gridCol w="6396713"/>
              </a:tblGrid>
              <a:tr h="615089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z-Cyrl-UZ" sz="1200" b="1" dirty="0">
                          <a:effectLst/>
                          <a:latin typeface="Times New Roman"/>
                          <a:ea typeface="MS Mincho"/>
                          <a:cs typeface="Times New Roman"/>
                        </a:rPr>
                        <a:t>№</a:t>
                      </a:r>
                      <a:endParaRPr lang="ru-RU" sz="1200" dirty="0">
                        <a:effectLst/>
                        <a:latin typeface="BalticaUzbek"/>
                        <a:ea typeface="MS Mincho"/>
                        <a:cs typeface="Times New Roman"/>
                      </a:endParaRPr>
                    </a:p>
                  </a:txBody>
                  <a:tcPr marL="42450" marR="42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9594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b="1">
                          <a:effectLst/>
                          <a:latin typeface="Times New Roman"/>
                          <a:ea typeface="MS Mincho"/>
                          <a:cs typeface="Times New Roman"/>
                        </a:rPr>
                        <a:t> </a:t>
                      </a:r>
                      <a:endParaRPr lang="ru-RU" sz="1200">
                        <a:effectLst/>
                        <a:latin typeface="BalticaUzbek"/>
                        <a:ea typeface="MS Mincho"/>
                        <a:cs typeface="Times New Roman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z-Cyrl-UZ" sz="1200" b="1">
                          <a:effectLst/>
                          <a:latin typeface="Times New Roman"/>
                          <a:ea typeface="MS Mincho"/>
                          <a:cs typeface="Times New Roman"/>
                        </a:rPr>
                        <a:t>Bahr nomi</a:t>
                      </a:r>
                      <a:endParaRPr lang="ru-RU" sz="1200">
                        <a:effectLst/>
                        <a:latin typeface="BalticaUzbek"/>
                        <a:ea typeface="MS Mincho"/>
                        <a:cs typeface="Times New Roman"/>
                      </a:endParaRPr>
                    </a:p>
                  </a:txBody>
                  <a:tcPr marL="42450" marR="42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9594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b="1" dirty="0">
                          <a:effectLst/>
                          <a:latin typeface="Times New Roman"/>
                          <a:ea typeface="MS Mincho"/>
                          <a:cs typeface="Times New Roman"/>
                        </a:rPr>
                        <a:t> </a:t>
                      </a:r>
                      <a:endParaRPr lang="ru-RU" sz="1200" dirty="0">
                        <a:effectLst/>
                        <a:latin typeface="BalticaUzbek"/>
                        <a:ea typeface="MS Mincho"/>
                        <a:cs typeface="Times New Roman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b="1" dirty="0" err="1">
                          <a:effectLst/>
                          <a:latin typeface="Times New Roman"/>
                          <a:ea typeface="MS Mincho"/>
                          <a:cs typeface="Times New Roman"/>
                        </a:rPr>
                        <a:t>Tarkibiy</a:t>
                      </a:r>
                      <a:r>
                        <a:rPr lang="en-US" sz="1200" b="1" dirty="0">
                          <a:effectLst/>
                          <a:latin typeface="Times New Roman"/>
                          <a:ea typeface="MS Mincho"/>
                          <a:cs typeface="Times New Roman"/>
                        </a:rPr>
                        <a:t> </a:t>
                      </a:r>
                      <a:r>
                        <a:rPr lang="en-US" sz="1200" b="1" dirty="0" err="1">
                          <a:effectLst/>
                          <a:latin typeface="Times New Roman"/>
                          <a:ea typeface="MS Mincho"/>
                          <a:cs typeface="Times New Roman"/>
                        </a:rPr>
                        <a:t>tuzilishi</a:t>
                      </a:r>
                      <a:endParaRPr lang="ru-RU" sz="1200" dirty="0">
                        <a:effectLst/>
                        <a:latin typeface="BalticaUzbek"/>
                        <a:ea typeface="MS Mincho"/>
                        <a:cs typeface="Times New Roman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b="1" dirty="0">
                          <a:effectLst/>
                          <a:latin typeface="Times New Roman"/>
                          <a:ea typeface="MS Mincho"/>
                          <a:cs typeface="Times New Roman"/>
                        </a:rPr>
                        <a:t> </a:t>
                      </a:r>
                      <a:endParaRPr lang="ru-RU" sz="1200" dirty="0">
                        <a:effectLst/>
                        <a:latin typeface="BalticaUzbek"/>
                        <a:ea typeface="MS Mincho"/>
                        <a:cs typeface="Times New Roman"/>
                      </a:endParaRPr>
                    </a:p>
                  </a:txBody>
                  <a:tcPr marL="42450" marR="42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9594"/>
                    </a:solidFill>
                  </a:tcPr>
                </a:tc>
              </a:tr>
              <a:tr h="410059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z-Cyrl-UZ" sz="1200">
                          <a:effectLst/>
                          <a:latin typeface="Times New Roman"/>
                          <a:ea typeface="MS Mincho"/>
                          <a:cs typeface="Times New Roman"/>
                        </a:rPr>
                        <a:t>1</a:t>
                      </a:r>
                      <a:r>
                        <a:rPr lang="en-US" sz="1200">
                          <a:effectLst/>
                          <a:latin typeface="Times New Roman"/>
                          <a:ea typeface="MS Mincho"/>
                          <a:cs typeface="Times New Roman"/>
                        </a:rPr>
                        <a:t>.</a:t>
                      </a:r>
                      <a:endParaRPr lang="ru-RU" sz="1200">
                        <a:effectLst/>
                        <a:latin typeface="BalticaUzbek"/>
                        <a:ea typeface="MS Mincho"/>
                        <a:cs typeface="Times New Roman"/>
                      </a:endParaRPr>
                    </a:p>
                  </a:txBody>
                  <a:tcPr marL="42450" marR="42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z-Cyrl-UZ" sz="1200">
                          <a:effectLst/>
                          <a:latin typeface="Times New Roman"/>
                          <a:ea typeface="MS Mincho"/>
                          <a:cs typeface="Times New Roman"/>
                        </a:rPr>
                        <a:t>Muzori’ </a:t>
                      </a:r>
                      <a:endParaRPr lang="ru-RU" sz="1200">
                        <a:effectLst/>
                        <a:latin typeface="BalticaUzbek"/>
                        <a:ea typeface="MS Mincho"/>
                        <a:cs typeface="Times New Roman"/>
                      </a:endParaRPr>
                    </a:p>
                  </a:txBody>
                  <a:tcPr marL="42450" marR="42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z-Cyrl-UZ" sz="1200">
                          <a:effectLst/>
                          <a:latin typeface="Times New Roman"/>
                          <a:ea typeface="MS Mincho"/>
                          <a:cs typeface="Times New Roman"/>
                        </a:rPr>
                        <a:t>mafoiylun / foilotun / mafoiylun / foilotun</a:t>
                      </a:r>
                      <a:endParaRPr lang="ru-RU" sz="1200">
                        <a:effectLst/>
                        <a:latin typeface="BalticaUzbek"/>
                        <a:ea typeface="MS Mincho"/>
                        <a:cs typeface="Times New Roman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  <a:latin typeface="BalticaUzbek"/>
                          <a:ea typeface="MS Mincho"/>
                          <a:cs typeface="Times New Roman"/>
                        </a:rPr>
                        <a:t>  V</a:t>
                      </a:r>
                      <a:r>
                        <a:rPr lang="uz-Cyrl-UZ" sz="1200">
                          <a:effectLst/>
                          <a:latin typeface="BalticaUzbek"/>
                          <a:ea typeface="MS Mincho"/>
                          <a:cs typeface="Times New Roman"/>
                        </a:rPr>
                        <a:t> – – –</a:t>
                      </a:r>
                      <a:r>
                        <a:rPr lang="en-US" sz="1200">
                          <a:effectLst/>
                          <a:latin typeface="BalticaUzbek"/>
                          <a:ea typeface="MS Mincho"/>
                          <a:cs typeface="Times New Roman"/>
                        </a:rPr>
                        <a:t>   /  </a:t>
                      </a:r>
                      <a:r>
                        <a:rPr lang="uz-Cyrl-UZ" sz="1200">
                          <a:effectLst/>
                          <a:latin typeface="BalticaUzbek"/>
                          <a:ea typeface="MS Mincho"/>
                          <a:cs typeface="Times New Roman"/>
                        </a:rPr>
                        <a:t>–</a:t>
                      </a:r>
                      <a:r>
                        <a:rPr lang="en-US" sz="1200">
                          <a:effectLst/>
                          <a:latin typeface="BalticaUzbek"/>
                          <a:ea typeface="MS Mincho"/>
                          <a:cs typeface="Times New Roman"/>
                        </a:rPr>
                        <a:t> V</a:t>
                      </a:r>
                      <a:r>
                        <a:rPr lang="uz-Cyrl-UZ" sz="1200">
                          <a:effectLst/>
                          <a:latin typeface="BalticaUzbek"/>
                          <a:ea typeface="MS Mincho"/>
                          <a:cs typeface="Times New Roman"/>
                        </a:rPr>
                        <a:t> – –</a:t>
                      </a:r>
                      <a:r>
                        <a:rPr lang="en-US" sz="1200">
                          <a:effectLst/>
                          <a:latin typeface="BalticaUzbek"/>
                          <a:ea typeface="MS Mincho"/>
                          <a:cs typeface="Times New Roman"/>
                        </a:rPr>
                        <a:t> /  V</a:t>
                      </a:r>
                      <a:r>
                        <a:rPr lang="uz-Cyrl-UZ" sz="1200">
                          <a:effectLst/>
                          <a:latin typeface="BalticaUzbek"/>
                          <a:ea typeface="MS Mincho"/>
                          <a:cs typeface="Times New Roman"/>
                        </a:rPr>
                        <a:t> – – –</a:t>
                      </a:r>
                      <a:r>
                        <a:rPr lang="en-US" sz="1200">
                          <a:effectLst/>
                          <a:latin typeface="BalticaUzbek"/>
                          <a:ea typeface="MS Mincho"/>
                          <a:cs typeface="Times New Roman"/>
                        </a:rPr>
                        <a:t>   /  </a:t>
                      </a:r>
                      <a:r>
                        <a:rPr lang="uz-Cyrl-UZ" sz="1200">
                          <a:effectLst/>
                          <a:latin typeface="BalticaUzbek"/>
                          <a:ea typeface="MS Mincho"/>
                          <a:cs typeface="Times New Roman"/>
                        </a:rPr>
                        <a:t>–</a:t>
                      </a:r>
                      <a:r>
                        <a:rPr lang="en-US" sz="1200">
                          <a:effectLst/>
                          <a:latin typeface="BalticaUzbek"/>
                          <a:ea typeface="MS Mincho"/>
                          <a:cs typeface="Times New Roman"/>
                        </a:rPr>
                        <a:t> V</a:t>
                      </a:r>
                      <a:r>
                        <a:rPr lang="uz-Cyrl-UZ" sz="1200">
                          <a:effectLst/>
                          <a:latin typeface="BalticaUzbek"/>
                          <a:ea typeface="MS Mincho"/>
                          <a:cs typeface="Times New Roman"/>
                        </a:rPr>
                        <a:t> – –</a:t>
                      </a:r>
                      <a:endParaRPr lang="ru-RU" sz="1200">
                        <a:effectLst/>
                        <a:latin typeface="BalticaUzbek"/>
                        <a:ea typeface="MS Mincho"/>
                        <a:cs typeface="Times New Roman"/>
                      </a:endParaRPr>
                    </a:p>
                  </a:txBody>
                  <a:tcPr marL="42450" marR="42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B3D7"/>
                    </a:solidFill>
                  </a:tcPr>
                </a:tc>
              </a:tr>
              <a:tr h="410059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z-Cyrl-UZ" sz="1200">
                          <a:effectLst/>
                          <a:latin typeface="Times New Roman"/>
                          <a:ea typeface="MS Mincho"/>
                          <a:cs typeface="Times New Roman"/>
                        </a:rPr>
                        <a:t>2</a:t>
                      </a:r>
                      <a:r>
                        <a:rPr lang="en-US" sz="1200">
                          <a:effectLst/>
                          <a:latin typeface="Times New Roman"/>
                          <a:ea typeface="MS Mincho"/>
                          <a:cs typeface="Times New Roman"/>
                        </a:rPr>
                        <a:t>.</a:t>
                      </a:r>
                      <a:endParaRPr lang="ru-RU" sz="1200">
                        <a:effectLst/>
                        <a:latin typeface="BalticaUzbek"/>
                        <a:ea typeface="MS Mincho"/>
                        <a:cs typeface="Times New Roman"/>
                      </a:endParaRPr>
                    </a:p>
                  </a:txBody>
                  <a:tcPr marL="42450" marR="42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z-Cyrl-UZ" sz="1200">
                          <a:effectLst/>
                          <a:latin typeface="Times New Roman"/>
                          <a:ea typeface="MS Mincho"/>
                          <a:cs typeface="Times New Roman"/>
                        </a:rPr>
                        <a:t>Mujtass </a:t>
                      </a:r>
                      <a:endParaRPr lang="ru-RU" sz="1200">
                        <a:effectLst/>
                        <a:latin typeface="BalticaUzbek"/>
                        <a:ea typeface="MS Mincho"/>
                        <a:cs typeface="Times New Roman"/>
                      </a:endParaRPr>
                    </a:p>
                  </a:txBody>
                  <a:tcPr marL="42450" marR="42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z-Cyrl-UZ" sz="1200">
                          <a:effectLst/>
                          <a:latin typeface="Times New Roman"/>
                          <a:ea typeface="MS Mincho"/>
                          <a:cs typeface="Times New Roman"/>
                        </a:rPr>
                        <a:t>mustaf’ilun / foilotun / mustaf’ilun / foilotun</a:t>
                      </a:r>
                      <a:endParaRPr lang="ru-RU" sz="1200">
                        <a:effectLst/>
                        <a:latin typeface="BalticaUzbek"/>
                        <a:ea typeface="MS Mincho"/>
                        <a:cs typeface="Times New Roman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  <a:latin typeface="BalticaUzbek"/>
                          <a:ea typeface="MS Mincho"/>
                          <a:cs typeface="Times New Roman"/>
                        </a:rPr>
                        <a:t>  </a:t>
                      </a:r>
                      <a:r>
                        <a:rPr lang="uz-Cyrl-UZ" sz="1200">
                          <a:effectLst/>
                          <a:latin typeface="BalticaUzbek"/>
                          <a:ea typeface="MS Mincho"/>
                          <a:cs typeface="Times New Roman"/>
                        </a:rPr>
                        <a:t>– –</a:t>
                      </a:r>
                      <a:r>
                        <a:rPr lang="en-US" sz="1200">
                          <a:effectLst/>
                          <a:latin typeface="BalticaUzbek"/>
                          <a:ea typeface="MS Mincho"/>
                          <a:cs typeface="Times New Roman"/>
                        </a:rPr>
                        <a:t> V</a:t>
                      </a:r>
                      <a:r>
                        <a:rPr lang="uz-Cyrl-UZ" sz="1200">
                          <a:effectLst/>
                          <a:latin typeface="BalticaUzbek"/>
                          <a:ea typeface="MS Mincho"/>
                          <a:cs typeface="Times New Roman"/>
                        </a:rPr>
                        <a:t> –</a:t>
                      </a:r>
                      <a:r>
                        <a:rPr lang="en-US" sz="1200">
                          <a:effectLst/>
                          <a:latin typeface="BalticaUzbek"/>
                          <a:ea typeface="MS Mincho"/>
                          <a:cs typeface="Times New Roman"/>
                        </a:rPr>
                        <a:t>    /  </a:t>
                      </a:r>
                      <a:r>
                        <a:rPr lang="uz-Cyrl-UZ" sz="1200">
                          <a:effectLst/>
                          <a:latin typeface="BalticaUzbek"/>
                          <a:ea typeface="MS Mincho"/>
                          <a:cs typeface="Times New Roman"/>
                        </a:rPr>
                        <a:t>–</a:t>
                      </a:r>
                      <a:r>
                        <a:rPr lang="en-US" sz="1200">
                          <a:effectLst/>
                          <a:latin typeface="BalticaUzbek"/>
                          <a:ea typeface="MS Mincho"/>
                          <a:cs typeface="Times New Roman"/>
                        </a:rPr>
                        <a:t> V</a:t>
                      </a:r>
                      <a:r>
                        <a:rPr lang="uz-Cyrl-UZ" sz="1200">
                          <a:effectLst/>
                          <a:latin typeface="BalticaUzbek"/>
                          <a:ea typeface="MS Mincho"/>
                          <a:cs typeface="Times New Roman"/>
                        </a:rPr>
                        <a:t> – –</a:t>
                      </a:r>
                      <a:r>
                        <a:rPr lang="en-US" sz="1200">
                          <a:effectLst/>
                          <a:latin typeface="BalticaUzbek"/>
                          <a:ea typeface="MS Mincho"/>
                          <a:cs typeface="Times New Roman"/>
                        </a:rPr>
                        <a:t> /  </a:t>
                      </a:r>
                      <a:r>
                        <a:rPr lang="uz-Cyrl-UZ" sz="1200">
                          <a:effectLst/>
                          <a:latin typeface="BalticaUzbek"/>
                          <a:ea typeface="MS Mincho"/>
                          <a:cs typeface="Times New Roman"/>
                        </a:rPr>
                        <a:t>– –</a:t>
                      </a:r>
                      <a:r>
                        <a:rPr lang="en-US" sz="1200">
                          <a:effectLst/>
                          <a:latin typeface="BalticaUzbek"/>
                          <a:ea typeface="MS Mincho"/>
                          <a:cs typeface="Times New Roman"/>
                        </a:rPr>
                        <a:t> V</a:t>
                      </a:r>
                      <a:r>
                        <a:rPr lang="uz-Cyrl-UZ" sz="1200">
                          <a:effectLst/>
                          <a:latin typeface="BalticaUzbek"/>
                          <a:ea typeface="MS Mincho"/>
                          <a:cs typeface="Times New Roman"/>
                        </a:rPr>
                        <a:t> –</a:t>
                      </a:r>
                      <a:r>
                        <a:rPr lang="en-US" sz="1200">
                          <a:effectLst/>
                          <a:latin typeface="BalticaUzbek"/>
                          <a:ea typeface="MS Mincho"/>
                          <a:cs typeface="Times New Roman"/>
                        </a:rPr>
                        <a:t>    /   </a:t>
                      </a:r>
                      <a:r>
                        <a:rPr lang="uz-Cyrl-UZ" sz="1200">
                          <a:effectLst/>
                          <a:latin typeface="BalticaUzbek"/>
                          <a:ea typeface="MS Mincho"/>
                          <a:cs typeface="Times New Roman"/>
                        </a:rPr>
                        <a:t>–</a:t>
                      </a:r>
                      <a:r>
                        <a:rPr lang="en-US" sz="1200">
                          <a:effectLst/>
                          <a:latin typeface="BalticaUzbek"/>
                          <a:ea typeface="MS Mincho"/>
                          <a:cs typeface="Times New Roman"/>
                        </a:rPr>
                        <a:t> V</a:t>
                      </a:r>
                      <a:r>
                        <a:rPr lang="uz-Cyrl-UZ" sz="1200">
                          <a:effectLst/>
                          <a:latin typeface="BalticaUzbek"/>
                          <a:ea typeface="MS Mincho"/>
                          <a:cs typeface="Times New Roman"/>
                        </a:rPr>
                        <a:t> – –</a:t>
                      </a:r>
                      <a:endParaRPr lang="ru-RU" sz="1200">
                        <a:effectLst/>
                        <a:latin typeface="BalticaUzbek"/>
                        <a:ea typeface="MS Mincho"/>
                        <a:cs typeface="Times New Roman"/>
                      </a:endParaRPr>
                    </a:p>
                  </a:txBody>
                  <a:tcPr marL="42450" marR="42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B3D7"/>
                    </a:solidFill>
                  </a:tcPr>
                </a:tc>
              </a:tr>
              <a:tr h="410059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z-Cyrl-UZ" sz="1200">
                          <a:effectLst/>
                          <a:latin typeface="Times New Roman"/>
                          <a:ea typeface="MS Mincho"/>
                          <a:cs typeface="Times New Roman"/>
                        </a:rPr>
                        <a:t>3</a:t>
                      </a:r>
                      <a:r>
                        <a:rPr lang="en-US" sz="1200">
                          <a:effectLst/>
                          <a:latin typeface="Times New Roman"/>
                          <a:ea typeface="MS Mincho"/>
                          <a:cs typeface="Times New Roman"/>
                        </a:rPr>
                        <a:t>.</a:t>
                      </a:r>
                      <a:endParaRPr lang="ru-RU" sz="1200">
                        <a:effectLst/>
                        <a:latin typeface="BalticaUzbek"/>
                        <a:ea typeface="MS Mincho"/>
                        <a:cs typeface="Times New Roman"/>
                      </a:endParaRPr>
                    </a:p>
                  </a:txBody>
                  <a:tcPr marL="42450" marR="42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z-Cyrl-UZ" sz="1200">
                          <a:effectLst/>
                          <a:latin typeface="Times New Roman"/>
                          <a:ea typeface="MS Mincho"/>
                          <a:cs typeface="Times New Roman"/>
                        </a:rPr>
                        <a:t>Munsarih </a:t>
                      </a:r>
                      <a:endParaRPr lang="ru-RU" sz="1200">
                        <a:effectLst/>
                        <a:latin typeface="BalticaUzbek"/>
                        <a:ea typeface="MS Mincho"/>
                        <a:cs typeface="Times New Roman"/>
                      </a:endParaRPr>
                    </a:p>
                  </a:txBody>
                  <a:tcPr marL="42450" marR="42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z-Cyrl-UZ" sz="1200" dirty="0">
                          <a:effectLst/>
                          <a:latin typeface="Times New Roman"/>
                          <a:ea typeface="MS Mincho"/>
                          <a:cs typeface="Times New Roman"/>
                        </a:rPr>
                        <a:t>mustaf’ilun /maf’ulotu / mustaf’ilun / maf’ulotu</a:t>
                      </a:r>
                      <a:endParaRPr lang="ru-RU" sz="1200" dirty="0">
                        <a:effectLst/>
                        <a:latin typeface="BalticaUzbek"/>
                        <a:ea typeface="MS Mincho"/>
                        <a:cs typeface="Times New Roman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latin typeface="BalticaUzbek"/>
                          <a:ea typeface="MS Mincho"/>
                          <a:cs typeface="Times New Roman"/>
                        </a:rPr>
                        <a:t>  </a:t>
                      </a:r>
                      <a:r>
                        <a:rPr lang="uz-Cyrl-UZ" sz="1200" dirty="0">
                          <a:effectLst/>
                          <a:latin typeface="BalticaUzbek"/>
                          <a:ea typeface="MS Mincho"/>
                          <a:cs typeface="Times New Roman"/>
                        </a:rPr>
                        <a:t>– –</a:t>
                      </a:r>
                      <a:r>
                        <a:rPr lang="en-US" sz="1200" dirty="0">
                          <a:effectLst/>
                          <a:latin typeface="BalticaUzbek"/>
                          <a:ea typeface="MS Mincho"/>
                          <a:cs typeface="Times New Roman"/>
                        </a:rPr>
                        <a:t> V</a:t>
                      </a:r>
                      <a:r>
                        <a:rPr lang="uz-Cyrl-UZ" sz="1200" dirty="0">
                          <a:effectLst/>
                          <a:latin typeface="BalticaUzbek"/>
                          <a:ea typeface="MS Mincho"/>
                          <a:cs typeface="Times New Roman"/>
                        </a:rPr>
                        <a:t> –</a:t>
                      </a:r>
                      <a:r>
                        <a:rPr lang="en-US" sz="1200" dirty="0">
                          <a:effectLst/>
                          <a:latin typeface="BalticaUzbek"/>
                          <a:ea typeface="MS Mincho"/>
                          <a:cs typeface="Times New Roman"/>
                        </a:rPr>
                        <a:t>     /   </a:t>
                      </a:r>
                      <a:r>
                        <a:rPr lang="uz-Cyrl-UZ" sz="1200" dirty="0">
                          <a:effectLst/>
                          <a:latin typeface="BalticaUzbek"/>
                          <a:ea typeface="MS Mincho"/>
                          <a:cs typeface="Times New Roman"/>
                        </a:rPr>
                        <a:t>– – –</a:t>
                      </a:r>
                      <a:r>
                        <a:rPr lang="en-US" sz="1200" dirty="0">
                          <a:effectLst/>
                          <a:latin typeface="BalticaUzbek"/>
                          <a:ea typeface="MS Mincho"/>
                          <a:cs typeface="Times New Roman"/>
                        </a:rPr>
                        <a:t> V  /    </a:t>
                      </a:r>
                      <a:r>
                        <a:rPr lang="uz-Cyrl-UZ" sz="1200" dirty="0">
                          <a:effectLst/>
                          <a:latin typeface="BalticaUzbek"/>
                          <a:ea typeface="MS Mincho"/>
                          <a:cs typeface="Times New Roman"/>
                        </a:rPr>
                        <a:t>– –</a:t>
                      </a:r>
                      <a:r>
                        <a:rPr lang="en-US" sz="1200" dirty="0">
                          <a:effectLst/>
                          <a:latin typeface="BalticaUzbek"/>
                          <a:ea typeface="MS Mincho"/>
                          <a:cs typeface="Times New Roman"/>
                        </a:rPr>
                        <a:t> V</a:t>
                      </a:r>
                      <a:r>
                        <a:rPr lang="uz-Cyrl-UZ" sz="1200" dirty="0">
                          <a:effectLst/>
                          <a:latin typeface="BalticaUzbek"/>
                          <a:ea typeface="MS Mincho"/>
                          <a:cs typeface="Times New Roman"/>
                        </a:rPr>
                        <a:t> –</a:t>
                      </a:r>
                      <a:r>
                        <a:rPr lang="en-US" sz="1200" dirty="0">
                          <a:effectLst/>
                          <a:latin typeface="BalticaUzbek"/>
                          <a:ea typeface="MS Mincho"/>
                          <a:cs typeface="Times New Roman"/>
                        </a:rPr>
                        <a:t>    /  </a:t>
                      </a:r>
                      <a:r>
                        <a:rPr lang="uz-Cyrl-UZ" sz="1200" dirty="0">
                          <a:effectLst/>
                          <a:latin typeface="BalticaUzbek"/>
                          <a:ea typeface="MS Mincho"/>
                          <a:cs typeface="Times New Roman"/>
                        </a:rPr>
                        <a:t>– – –</a:t>
                      </a:r>
                      <a:r>
                        <a:rPr lang="en-US" sz="1200" dirty="0">
                          <a:effectLst/>
                          <a:latin typeface="BalticaUzbek"/>
                          <a:ea typeface="MS Mincho"/>
                          <a:cs typeface="Times New Roman"/>
                        </a:rPr>
                        <a:t> V</a:t>
                      </a:r>
                      <a:endParaRPr lang="ru-RU" sz="1200" dirty="0">
                        <a:effectLst/>
                        <a:latin typeface="BalticaUzbek"/>
                        <a:ea typeface="MS Mincho"/>
                        <a:cs typeface="Times New Roman"/>
                      </a:endParaRPr>
                    </a:p>
                  </a:txBody>
                  <a:tcPr marL="42450" marR="42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B3D7"/>
                    </a:solidFill>
                  </a:tcPr>
                </a:tc>
              </a:tr>
              <a:tr h="410059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z-Cyrl-UZ" sz="1200">
                          <a:effectLst/>
                          <a:latin typeface="Times New Roman"/>
                          <a:ea typeface="MS Mincho"/>
                          <a:cs typeface="Times New Roman"/>
                        </a:rPr>
                        <a:t>4</a:t>
                      </a:r>
                      <a:r>
                        <a:rPr lang="en-US" sz="1200">
                          <a:effectLst/>
                          <a:latin typeface="Times New Roman"/>
                          <a:ea typeface="MS Mincho"/>
                          <a:cs typeface="Times New Roman"/>
                        </a:rPr>
                        <a:t>.</a:t>
                      </a:r>
                      <a:endParaRPr lang="ru-RU" sz="1200">
                        <a:effectLst/>
                        <a:latin typeface="BalticaUzbek"/>
                        <a:ea typeface="MS Mincho"/>
                        <a:cs typeface="Times New Roman"/>
                      </a:endParaRPr>
                    </a:p>
                  </a:txBody>
                  <a:tcPr marL="42450" marR="42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z-Cyrl-UZ" sz="1200" dirty="0">
                          <a:effectLst/>
                          <a:latin typeface="Times New Roman"/>
                          <a:ea typeface="MS Mincho"/>
                          <a:cs typeface="Times New Roman"/>
                        </a:rPr>
                        <a:t>Sari</a:t>
                      </a:r>
                      <a:r>
                        <a:rPr lang="en-US" sz="1200" dirty="0">
                          <a:effectLst/>
                          <a:latin typeface="Times New Roman"/>
                          <a:ea typeface="MS Mincho"/>
                          <a:cs typeface="Times New Roman"/>
                        </a:rPr>
                        <a:t>’ </a:t>
                      </a:r>
                      <a:endParaRPr lang="ru-RU" sz="1200" dirty="0">
                        <a:effectLst/>
                        <a:latin typeface="BalticaUzbek"/>
                        <a:ea typeface="MS Mincho"/>
                        <a:cs typeface="Times New Roman"/>
                      </a:endParaRPr>
                    </a:p>
                  </a:txBody>
                  <a:tcPr marL="42450" marR="42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z-Cyrl-UZ" sz="1200" dirty="0">
                          <a:effectLst/>
                          <a:latin typeface="Times New Roman"/>
                          <a:ea typeface="MS Mincho"/>
                          <a:cs typeface="Times New Roman"/>
                        </a:rPr>
                        <a:t>mustaf’ilun / mustaf’ilun / maf’ulotu</a:t>
                      </a:r>
                      <a:endParaRPr lang="ru-RU" sz="1200" dirty="0">
                        <a:effectLst/>
                        <a:latin typeface="BalticaUzbek"/>
                        <a:ea typeface="MS Mincho"/>
                        <a:cs typeface="Times New Roman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latin typeface="BalticaUzbek"/>
                          <a:ea typeface="MS Mincho"/>
                          <a:cs typeface="Times New Roman"/>
                        </a:rPr>
                        <a:t>  </a:t>
                      </a:r>
                      <a:r>
                        <a:rPr lang="uz-Cyrl-UZ" sz="1200" dirty="0">
                          <a:effectLst/>
                          <a:latin typeface="BalticaUzbek"/>
                          <a:ea typeface="MS Mincho"/>
                          <a:cs typeface="Times New Roman"/>
                        </a:rPr>
                        <a:t>– –</a:t>
                      </a:r>
                      <a:r>
                        <a:rPr lang="en-US" sz="1200" dirty="0">
                          <a:effectLst/>
                          <a:latin typeface="BalticaUzbek"/>
                          <a:ea typeface="MS Mincho"/>
                          <a:cs typeface="Times New Roman"/>
                        </a:rPr>
                        <a:t> V</a:t>
                      </a:r>
                      <a:r>
                        <a:rPr lang="uz-Cyrl-UZ" sz="1200" dirty="0">
                          <a:effectLst/>
                          <a:latin typeface="BalticaUzbek"/>
                          <a:ea typeface="MS Mincho"/>
                          <a:cs typeface="Times New Roman"/>
                        </a:rPr>
                        <a:t> –</a:t>
                      </a:r>
                      <a:r>
                        <a:rPr lang="en-US" sz="1200" dirty="0">
                          <a:effectLst/>
                          <a:latin typeface="BalticaUzbek"/>
                          <a:ea typeface="MS Mincho"/>
                          <a:cs typeface="Times New Roman"/>
                        </a:rPr>
                        <a:t>    /    </a:t>
                      </a:r>
                      <a:r>
                        <a:rPr lang="uz-Cyrl-UZ" sz="1200" dirty="0">
                          <a:effectLst/>
                          <a:latin typeface="BalticaUzbek"/>
                          <a:ea typeface="MS Mincho"/>
                          <a:cs typeface="Times New Roman"/>
                        </a:rPr>
                        <a:t>– –</a:t>
                      </a:r>
                      <a:r>
                        <a:rPr lang="en-US" sz="1200" dirty="0">
                          <a:effectLst/>
                          <a:latin typeface="BalticaUzbek"/>
                          <a:ea typeface="MS Mincho"/>
                          <a:cs typeface="Times New Roman"/>
                        </a:rPr>
                        <a:t> V</a:t>
                      </a:r>
                      <a:r>
                        <a:rPr lang="uz-Cyrl-UZ" sz="1200" dirty="0">
                          <a:effectLst/>
                          <a:latin typeface="BalticaUzbek"/>
                          <a:ea typeface="MS Mincho"/>
                          <a:cs typeface="Times New Roman"/>
                        </a:rPr>
                        <a:t> –</a:t>
                      </a:r>
                      <a:r>
                        <a:rPr lang="en-US" sz="1200" dirty="0">
                          <a:effectLst/>
                          <a:latin typeface="BalticaUzbek"/>
                          <a:ea typeface="MS Mincho"/>
                          <a:cs typeface="Times New Roman"/>
                        </a:rPr>
                        <a:t>   /      </a:t>
                      </a:r>
                      <a:r>
                        <a:rPr lang="uz-Cyrl-UZ" sz="1200" dirty="0">
                          <a:effectLst/>
                          <a:latin typeface="BalticaUzbek"/>
                          <a:ea typeface="MS Mincho"/>
                          <a:cs typeface="Times New Roman"/>
                        </a:rPr>
                        <a:t>– – –</a:t>
                      </a:r>
                      <a:r>
                        <a:rPr lang="en-US" sz="1200" dirty="0">
                          <a:effectLst/>
                          <a:latin typeface="BalticaUzbek"/>
                          <a:ea typeface="MS Mincho"/>
                          <a:cs typeface="Times New Roman"/>
                        </a:rPr>
                        <a:t> V</a:t>
                      </a:r>
                      <a:endParaRPr lang="ru-RU" sz="1200" dirty="0">
                        <a:effectLst/>
                        <a:latin typeface="BalticaUzbek"/>
                        <a:ea typeface="MS Mincho"/>
                        <a:cs typeface="Times New Roman"/>
                      </a:endParaRPr>
                    </a:p>
                  </a:txBody>
                  <a:tcPr marL="42450" marR="42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B3D7"/>
                    </a:solidFill>
                  </a:tcPr>
                </a:tc>
              </a:tr>
              <a:tr h="410059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z-Cyrl-UZ" sz="1200">
                          <a:effectLst/>
                          <a:latin typeface="Times New Roman"/>
                          <a:ea typeface="MS Mincho"/>
                          <a:cs typeface="Times New Roman"/>
                        </a:rPr>
                        <a:t>5</a:t>
                      </a:r>
                      <a:r>
                        <a:rPr lang="en-US" sz="1200">
                          <a:effectLst/>
                          <a:latin typeface="Times New Roman"/>
                          <a:ea typeface="MS Mincho"/>
                          <a:cs typeface="Times New Roman"/>
                        </a:rPr>
                        <a:t>.</a:t>
                      </a:r>
                      <a:endParaRPr lang="ru-RU" sz="1200">
                        <a:effectLst/>
                        <a:latin typeface="BalticaUzbek"/>
                        <a:ea typeface="MS Mincho"/>
                        <a:cs typeface="Times New Roman"/>
                      </a:endParaRPr>
                    </a:p>
                  </a:txBody>
                  <a:tcPr marL="42450" marR="42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z-Cyrl-UZ" sz="1200">
                          <a:effectLst/>
                          <a:latin typeface="Times New Roman"/>
                          <a:ea typeface="MS Mincho"/>
                          <a:cs typeface="Times New Roman"/>
                        </a:rPr>
                        <a:t>Xafif </a:t>
                      </a:r>
                      <a:endParaRPr lang="ru-RU" sz="1200">
                        <a:effectLst/>
                        <a:latin typeface="BalticaUzbek"/>
                        <a:ea typeface="MS Mincho"/>
                        <a:cs typeface="Times New Roman"/>
                      </a:endParaRPr>
                    </a:p>
                  </a:txBody>
                  <a:tcPr marL="42450" marR="42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z-Cyrl-UZ" sz="1200" dirty="0">
                          <a:effectLst/>
                          <a:latin typeface="Times New Roman"/>
                          <a:ea typeface="MS Mincho"/>
                          <a:cs typeface="Times New Roman"/>
                        </a:rPr>
                        <a:t>foilotun / mustaf’ilun / foilotun</a:t>
                      </a:r>
                      <a:endParaRPr lang="ru-RU" sz="1200" dirty="0">
                        <a:effectLst/>
                        <a:latin typeface="BalticaUzbek"/>
                        <a:ea typeface="MS Mincho"/>
                        <a:cs typeface="Times New Roman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latin typeface="BalticaUzbek"/>
                          <a:ea typeface="MS Mincho"/>
                          <a:cs typeface="Times New Roman"/>
                        </a:rPr>
                        <a:t>  </a:t>
                      </a:r>
                      <a:r>
                        <a:rPr lang="uz-Cyrl-UZ" sz="1200" dirty="0">
                          <a:effectLst/>
                          <a:latin typeface="BalticaUzbek"/>
                          <a:ea typeface="MS Mincho"/>
                          <a:cs typeface="Times New Roman"/>
                        </a:rPr>
                        <a:t>–</a:t>
                      </a:r>
                      <a:r>
                        <a:rPr lang="en-US" sz="1200" dirty="0">
                          <a:effectLst/>
                          <a:latin typeface="BalticaUzbek"/>
                          <a:ea typeface="MS Mincho"/>
                          <a:cs typeface="Times New Roman"/>
                        </a:rPr>
                        <a:t> V</a:t>
                      </a:r>
                      <a:r>
                        <a:rPr lang="uz-Cyrl-UZ" sz="1200" dirty="0">
                          <a:effectLst/>
                          <a:latin typeface="BalticaUzbek"/>
                          <a:ea typeface="MS Mincho"/>
                          <a:cs typeface="Times New Roman"/>
                        </a:rPr>
                        <a:t> – –</a:t>
                      </a:r>
                      <a:r>
                        <a:rPr lang="uz-Cyrl-UZ" sz="1200" dirty="0">
                          <a:effectLst/>
                          <a:latin typeface="Times New Roman"/>
                          <a:ea typeface="MS Mincho"/>
                          <a:cs typeface="Times New Roman"/>
                        </a:rPr>
                        <a:t> </a:t>
                      </a:r>
                      <a:r>
                        <a:rPr lang="en-US" sz="1200" dirty="0">
                          <a:effectLst/>
                          <a:latin typeface="Times New Roman"/>
                          <a:ea typeface="MS Mincho"/>
                          <a:cs typeface="Times New Roman"/>
                        </a:rPr>
                        <a:t>/  </a:t>
                      </a:r>
                      <a:r>
                        <a:rPr lang="uz-Cyrl-UZ" sz="1200" dirty="0">
                          <a:effectLst/>
                          <a:latin typeface="BalticaUzbek"/>
                          <a:ea typeface="MS Mincho"/>
                          <a:cs typeface="Times New Roman"/>
                        </a:rPr>
                        <a:t>– –</a:t>
                      </a:r>
                      <a:r>
                        <a:rPr lang="en-US" sz="1200" dirty="0">
                          <a:effectLst/>
                          <a:latin typeface="BalticaUzbek"/>
                          <a:ea typeface="MS Mincho"/>
                          <a:cs typeface="Times New Roman"/>
                        </a:rPr>
                        <a:t> V</a:t>
                      </a:r>
                      <a:r>
                        <a:rPr lang="uz-Cyrl-UZ" sz="1200" dirty="0">
                          <a:effectLst/>
                          <a:latin typeface="BalticaUzbek"/>
                          <a:ea typeface="MS Mincho"/>
                          <a:cs typeface="Times New Roman"/>
                        </a:rPr>
                        <a:t> –</a:t>
                      </a:r>
                      <a:r>
                        <a:rPr lang="en-US" sz="1200" dirty="0">
                          <a:effectLst/>
                          <a:latin typeface="BalticaUzbek"/>
                          <a:ea typeface="MS Mincho"/>
                          <a:cs typeface="Times New Roman"/>
                        </a:rPr>
                        <a:t>    /  </a:t>
                      </a:r>
                      <a:r>
                        <a:rPr lang="uz-Cyrl-UZ" sz="1200" dirty="0">
                          <a:effectLst/>
                          <a:latin typeface="BalticaUzbek"/>
                          <a:ea typeface="MS Mincho"/>
                          <a:cs typeface="Times New Roman"/>
                        </a:rPr>
                        <a:t>–</a:t>
                      </a:r>
                      <a:r>
                        <a:rPr lang="en-US" sz="1200" dirty="0">
                          <a:effectLst/>
                          <a:latin typeface="BalticaUzbek"/>
                          <a:ea typeface="MS Mincho"/>
                          <a:cs typeface="Times New Roman"/>
                        </a:rPr>
                        <a:t> V</a:t>
                      </a:r>
                      <a:r>
                        <a:rPr lang="uz-Cyrl-UZ" sz="1200" dirty="0">
                          <a:effectLst/>
                          <a:latin typeface="BalticaUzbek"/>
                          <a:ea typeface="MS Mincho"/>
                          <a:cs typeface="Times New Roman"/>
                        </a:rPr>
                        <a:t> – –</a:t>
                      </a:r>
                      <a:endParaRPr lang="ru-RU" sz="1200" dirty="0">
                        <a:effectLst/>
                        <a:latin typeface="BalticaUzbek"/>
                        <a:ea typeface="MS Mincho"/>
                        <a:cs typeface="Times New Roman"/>
                      </a:endParaRPr>
                    </a:p>
                  </a:txBody>
                  <a:tcPr marL="42450" marR="42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B3D7"/>
                    </a:solidFill>
                  </a:tcPr>
                </a:tc>
              </a:tr>
              <a:tr h="410059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  <a:latin typeface="Times New Roman"/>
                          <a:ea typeface="MS Mincho"/>
                          <a:cs typeface="Times New Roman"/>
                        </a:rPr>
                        <a:t>6.</a:t>
                      </a:r>
                      <a:endParaRPr lang="ru-RU" sz="1200">
                        <a:effectLst/>
                        <a:latin typeface="BalticaUzbek"/>
                        <a:ea typeface="MS Mincho"/>
                        <a:cs typeface="Times New Roman"/>
                      </a:endParaRPr>
                    </a:p>
                  </a:txBody>
                  <a:tcPr marL="42450" marR="42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  <a:latin typeface="Times New Roman"/>
                          <a:ea typeface="MS Mincho"/>
                          <a:cs typeface="Times New Roman"/>
                        </a:rPr>
                        <a:t>Tavil</a:t>
                      </a:r>
                      <a:endParaRPr lang="ru-RU" sz="1200">
                        <a:effectLst/>
                        <a:latin typeface="BalticaUzbek"/>
                        <a:ea typeface="MS Mincho"/>
                        <a:cs typeface="Times New Roman"/>
                      </a:endParaRPr>
                    </a:p>
                  </a:txBody>
                  <a:tcPr marL="42450" marR="42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  <a:latin typeface="Times New Roman"/>
                          <a:ea typeface="MS Mincho"/>
                          <a:cs typeface="Times New Roman"/>
                        </a:rPr>
                        <a:t>mafoiylun / fauvlun / mafoiylun / fauvlun</a:t>
                      </a:r>
                      <a:endParaRPr lang="ru-RU" sz="1200">
                        <a:effectLst/>
                        <a:latin typeface="BalticaUzbek"/>
                        <a:ea typeface="MS Mincho"/>
                        <a:cs typeface="Times New Roman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  <a:latin typeface="BalticaUzbek"/>
                          <a:ea typeface="MS Mincho"/>
                          <a:cs typeface="Times New Roman"/>
                        </a:rPr>
                        <a:t>  V</a:t>
                      </a:r>
                      <a:r>
                        <a:rPr lang="uz-Cyrl-UZ" sz="1200">
                          <a:effectLst/>
                          <a:latin typeface="BalticaUzbek"/>
                          <a:ea typeface="MS Mincho"/>
                          <a:cs typeface="Times New Roman"/>
                        </a:rPr>
                        <a:t> – – –</a:t>
                      </a:r>
                      <a:r>
                        <a:rPr lang="en-US" sz="1200">
                          <a:effectLst/>
                          <a:latin typeface="BalticaUzbek"/>
                          <a:ea typeface="MS Mincho"/>
                          <a:cs typeface="Times New Roman"/>
                        </a:rPr>
                        <a:t>   /    V</a:t>
                      </a:r>
                      <a:r>
                        <a:rPr lang="uz-Cyrl-UZ" sz="1200">
                          <a:effectLst/>
                          <a:latin typeface="BalticaUzbek"/>
                          <a:ea typeface="MS Mincho"/>
                          <a:cs typeface="Times New Roman"/>
                        </a:rPr>
                        <a:t> – –</a:t>
                      </a:r>
                      <a:r>
                        <a:rPr lang="en-US" sz="1200">
                          <a:effectLst/>
                          <a:latin typeface="BalticaUzbek"/>
                          <a:ea typeface="MS Mincho"/>
                          <a:cs typeface="Times New Roman"/>
                        </a:rPr>
                        <a:t>  /  V</a:t>
                      </a:r>
                      <a:r>
                        <a:rPr lang="uz-Cyrl-UZ" sz="1200">
                          <a:effectLst/>
                          <a:latin typeface="BalticaUzbek"/>
                          <a:ea typeface="MS Mincho"/>
                          <a:cs typeface="Times New Roman"/>
                        </a:rPr>
                        <a:t> – – –</a:t>
                      </a:r>
                      <a:r>
                        <a:rPr lang="en-US" sz="1200">
                          <a:effectLst/>
                          <a:latin typeface="BalticaUzbek"/>
                          <a:ea typeface="MS Mincho"/>
                          <a:cs typeface="Times New Roman"/>
                        </a:rPr>
                        <a:t>   /  V</a:t>
                      </a:r>
                      <a:r>
                        <a:rPr lang="uz-Cyrl-UZ" sz="1200">
                          <a:effectLst/>
                          <a:latin typeface="BalticaUzbek"/>
                          <a:ea typeface="MS Mincho"/>
                          <a:cs typeface="Times New Roman"/>
                        </a:rPr>
                        <a:t> – – </a:t>
                      </a:r>
                      <a:endParaRPr lang="ru-RU" sz="1200">
                        <a:effectLst/>
                        <a:latin typeface="BalticaUzbek"/>
                        <a:ea typeface="MS Mincho"/>
                        <a:cs typeface="Times New Roman"/>
                      </a:endParaRPr>
                    </a:p>
                  </a:txBody>
                  <a:tcPr marL="42450" marR="42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B3D7"/>
                    </a:solidFill>
                  </a:tcPr>
                </a:tc>
              </a:tr>
              <a:tr h="410059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  <a:latin typeface="Times New Roman"/>
                          <a:ea typeface="MS Mincho"/>
                          <a:cs typeface="Times New Roman"/>
                        </a:rPr>
                        <a:t>7.</a:t>
                      </a:r>
                      <a:endParaRPr lang="ru-RU" sz="1200">
                        <a:effectLst/>
                        <a:latin typeface="BalticaUzbek"/>
                        <a:ea typeface="MS Mincho"/>
                        <a:cs typeface="Times New Roman"/>
                      </a:endParaRPr>
                    </a:p>
                  </a:txBody>
                  <a:tcPr marL="42450" marR="42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  <a:latin typeface="Times New Roman"/>
                          <a:ea typeface="MS Mincho"/>
                          <a:cs typeface="Times New Roman"/>
                        </a:rPr>
                        <a:t>Madid</a:t>
                      </a:r>
                      <a:endParaRPr lang="ru-RU" sz="1200">
                        <a:effectLst/>
                        <a:latin typeface="BalticaUzbek"/>
                        <a:ea typeface="MS Mincho"/>
                        <a:cs typeface="Times New Roman"/>
                      </a:endParaRPr>
                    </a:p>
                  </a:txBody>
                  <a:tcPr marL="42450" marR="42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  <a:latin typeface="Times New Roman"/>
                          <a:ea typeface="MS Mincho"/>
                          <a:cs typeface="Times New Roman"/>
                        </a:rPr>
                        <a:t>foilotun / foilun / foilotun / foilun </a:t>
                      </a:r>
                      <a:endParaRPr lang="ru-RU" sz="1200">
                        <a:effectLst/>
                        <a:latin typeface="BalticaUzbek"/>
                        <a:ea typeface="MS Mincho"/>
                        <a:cs typeface="Times New Roman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  <a:latin typeface="BalticaUzbek"/>
                          <a:ea typeface="MS Mincho"/>
                          <a:cs typeface="Times New Roman"/>
                        </a:rPr>
                        <a:t>  </a:t>
                      </a:r>
                      <a:r>
                        <a:rPr lang="uz-Cyrl-UZ" sz="1200">
                          <a:effectLst/>
                          <a:latin typeface="BalticaUzbek"/>
                          <a:ea typeface="MS Mincho"/>
                          <a:cs typeface="Times New Roman"/>
                        </a:rPr>
                        <a:t>–</a:t>
                      </a:r>
                      <a:r>
                        <a:rPr lang="en-US" sz="1200">
                          <a:effectLst/>
                          <a:latin typeface="BalticaUzbek"/>
                          <a:ea typeface="MS Mincho"/>
                          <a:cs typeface="Times New Roman"/>
                        </a:rPr>
                        <a:t> V</a:t>
                      </a:r>
                      <a:r>
                        <a:rPr lang="uz-Cyrl-UZ" sz="1200">
                          <a:effectLst/>
                          <a:latin typeface="BalticaUzbek"/>
                          <a:ea typeface="MS Mincho"/>
                          <a:cs typeface="Times New Roman"/>
                        </a:rPr>
                        <a:t> – –</a:t>
                      </a:r>
                      <a:r>
                        <a:rPr lang="en-US" sz="1200">
                          <a:effectLst/>
                          <a:latin typeface="BalticaUzbek"/>
                          <a:ea typeface="MS Mincho"/>
                          <a:cs typeface="Times New Roman"/>
                        </a:rPr>
                        <a:t> /  </a:t>
                      </a:r>
                      <a:r>
                        <a:rPr lang="uz-Cyrl-UZ" sz="1200">
                          <a:effectLst/>
                          <a:latin typeface="BalticaUzbek"/>
                          <a:ea typeface="MS Mincho"/>
                          <a:cs typeface="Times New Roman"/>
                        </a:rPr>
                        <a:t>–</a:t>
                      </a:r>
                      <a:r>
                        <a:rPr lang="en-US" sz="1200">
                          <a:effectLst/>
                          <a:latin typeface="BalticaUzbek"/>
                          <a:ea typeface="MS Mincho"/>
                          <a:cs typeface="Times New Roman"/>
                        </a:rPr>
                        <a:t> V</a:t>
                      </a:r>
                      <a:r>
                        <a:rPr lang="uz-Cyrl-UZ" sz="1200">
                          <a:effectLst/>
                          <a:latin typeface="BalticaUzbek"/>
                          <a:ea typeface="MS Mincho"/>
                          <a:cs typeface="Times New Roman"/>
                        </a:rPr>
                        <a:t> – </a:t>
                      </a:r>
                      <a:r>
                        <a:rPr lang="en-US" sz="1200">
                          <a:effectLst/>
                          <a:latin typeface="BalticaUzbek"/>
                          <a:ea typeface="MS Mincho"/>
                          <a:cs typeface="Times New Roman"/>
                        </a:rPr>
                        <a:t>/ </a:t>
                      </a:r>
                      <a:r>
                        <a:rPr lang="uz-Cyrl-UZ" sz="1200">
                          <a:effectLst/>
                          <a:latin typeface="BalticaUzbek"/>
                          <a:ea typeface="MS Mincho"/>
                          <a:cs typeface="Times New Roman"/>
                        </a:rPr>
                        <a:t>–</a:t>
                      </a:r>
                      <a:r>
                        <a:rPr lang="en-US" sz="1200">
                          <a:effectLst/>
                          <a:latin typeface="BalticaUzbek"/>
                          <a:ea typeface="MS Mincho"/>
                          <a:cs typeface="Times New Roman"/>
                        </a:rPr>
                        <a:t> V</a:t>
                      </a:r>
                      <a:r>
                        <a:rPr lang="uz-Cyrl-UZ" sz="1200">
                          <a:effectLst/>
                          <a:latin typeface="BalticaUzbek"/>
                          <a:ea typeface="MS Mincho"/>
                          <a:cs typeface="Times New Roman"/>
                        </a:rPr>
                        <a:t> – –</a:t>
                      </a:r>
                      <a:r>
                        <a:rPr lang="en-US" sz="1200">
                          <a:effectLst/>
                          <a:latin typeface="BalticaUzbek"/>
                          <a:ea typeface="MS Mincho"/>
                          <a:cs typeface="Times New Roman"/>
                        </a:rPr>
                        <a:t> / </a:t>
                      </a:r>
                      <a:r>
                        <a:rPr lang="uz-Cyrl-UZ" sz="1200">
                          <a:effectLst/>
                          <a:latin typeface="BalticaUzbek"/>
                          <a:ea typeface="MS Mincho"/>
                          <a:cs typeface="Times New Roman"/>
                        </a:rPr>
                        <a:t>–</a:t>
                      </a:r>
                      <a:r>
                        <a:rPr lang="en-US" sz="1200">
                          <a:effectLst/>
                          <a:latin typeface="BalticaUzbek"/>
                          <a:ea typeface="MS Mincho"/>
                          <a:cs typeface="Times New Roman"/>
                        </a:rPr>
                        <a:t> V</a:t>
                      </a:r>
                      <a:r>
                        <a:rPr lang="uz-Cyrl-UZ" sz="1200">
                          <a:effectLst/>
                          <a:latin typeface="BalticaUzbek"/>
                          <a:ea typeface="MS Mincho"/>
                          <a:cs typeface="Times New Roman"/>
                        </a:rPr>
                        <a:t> – </a:t>
                      </a:r>
                      <a:endParaRPr lang="ru-RU" sz="1200">
                        <a:effectLst/>
                        <a:latin typeface="BalticaUzbek"/>
                        <a:ea typeface="MS Mincho"/>
                        <a:cs typeface="Times New Roman"/>
                      </a:endParaRPr>
                    </a:p>
                  </a:txBody>
                  <a:tcPr marL="42450" marR="42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B3D7"/>
                    </a:solidFill>
                  </a:tcPr>
                </a:tc>
              </a:tr>
              <a:tr h="410059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  <a:latin typeface="Times New Roman"/>
                          <a:ea typeface="MS Mincho"/>
                          <a:cs typeface="Times New Roman"/>
                        </a:rPr>
                        <a:t>8.</a:t>
                      </a:r>
                      <a:endParaRPr lang="ru-RU" sz="1200">
                        <a:effectLst/>
                        <a:latin typeface="BalticaUzbek"/>
                        <a:ea typeface="MS Mincho"/>
                        <a:cs typeface="Times New Roman"/>
                      </a:endParaRPr>
                    </a:p>
                  </a:txBody>
                  <a:tcPr marL="42450" marR="42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  <a:latin typeface="Times New Roman"/>
                          <a:ea typeface="MS Mincho"/>
                          <a:cs typeface="Times New Roman"/>
                        </a:rPr>
                        <a:t>Basit</a:t>
                      </a:r>
                      <a:endParaRPr lang="ru-RU" sz="1200">
                        <a:effectLst/>
                        <a:latin typeface="BalticaUzbek"/>
                        <a:ea typeface="MS Mincho"/>
                        <a:cs typeface="Times New Roman"/>
                      </a:endParaRPr>
                    </a:p>
                  </a:txBody>
                  <a:tcPr marL="42450" marR="42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  <a:latin typeface="Times New Roman"/>
                          <a:ea typeface="MS Mincho"/>
                          <a:cs typeface="Times New Roman"/>
                        </a:rPr>
                        <a:t>mustaf’ilun / foilun / mustaf’ilun / foilun</a:t>
                      </a:r>
                      <a:endParaRPr lang="ru-RU" sz="1200">
                        <a:effectLst/>
                        <a:latin typeface="BalticaUzbek"/>
                        <a:ea typeface="MS Mincho"/>
                        <a:cs typeface="Times New Roman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  <a:latin typeface="BalticaUzbek"/>
                          <a:ea typeface="MS Mincho"/>
                          <a:cs typeface="Times New Roman"/>
                        </a:rPr>
                        <a:t>  </a:t>
                      </a:r>
                      <a:r>
                        <a:rPr lang="uz-Cyrl-UZ" sz="1200">
                          <a:effectLst/>
                          <a:latin typeface="BalticaUzbek"/>
                          <a:ea typeface="MS Mincho"/>
                          <a:cs typeface="Times New Roman"/>
                        </a:rPr>
                        <a:t>– –</a:t>
                      </a:r>
                      <a:r>
                        <a:rPr lang="en-US" sz="1200">
                          <a:effectLst/>
                          <a:latin typeface="BalticaUzbek"/>
                          <a:ea typeface="MS Mincho"/>
                          <a:cs typeface="Times New Roman"/>
                        </a:rPr>
                        <a:t> V</a:t>
                      </a:r>
                      <a:r>
                        <a:rPr lang="uz-Cyrl-UZ" sz="1200">
                          <a:effectLst/>
                          <a:latin typeface="BalticaUzbek"/>
                          <a:ea typeface="MS Mincho"/>
                          <a:cs typeface="Times New Roman"/>
                        </a:rPr>
                        <a:t> –</a:t>
                      </a:r>
                      <a:r>
                        <a:rPr lang="en-US" sz="1200">
                          <a:effectLst/>
                          <a:latin typeface="BalticaUzbek"/>
                          <a:ea typeface="MS Mincho"/>
                          <a:cs typeface="Times New Roman"/>
                        </a:rPr>
                        <a:t>   /   </a:t>
                      </a:r>
                      <a:r>
                        <a:rPr lang="uz-Cyrl-UZ" sz="1200">
                          <a:effectLst/>
                          <a:latin typeface="BalticaUzbek"/>
                          <a:ea typeface="MS Mincho"/>
                          <a:cs typeface="Times New Roman"/>
                        </a:rPr>
                        <a:t>–</a:t>
                      </a:r>
                      <a:r>
                        <a:rPr lang="en-US" sz="1200">
                          <a:effectLst/>
                          <a:latin typeface="BalticaUzbek"/>
                          <a:ea typeface="MS Mincho"/>
                          <a:cs typeface="Times New Roman"/>
                        </a:rPr>
                        <a:t> V</a:t>
                      </a:r>
                      <a:r>
                        <a:rPr lang="uz-Cyrl-UZ" sz="1200">
                          <a:effectLst/>
                          <a:latin typeface="BalticaUzbek"/>
                          <a:ea typeface="MS Mincho"/>
                          <a:cs typeface="Times New Roman"/>
                        </a:rPr>
                        <a:t> – </a:t>
                      </a:r>
                      <a:r>
                        <a:rPr lang="en-US" sz="1200">
                          <a:effectLst/>
                          <a:latin typeface="BalticaUzbek"/>
                          <a:ea typeface="MS Mincho"/>
                          <a:cs typeface="Times New Roman"/>
                        </a:rPr>
                        <a:t>  /    </a:t>
                      </a:r>
                      <a:r>
                        <a:rPr lang="uz-Cyrl-UZ" sz="1200">
                          <a:effectLst/>
                          <a:latin typeface="BalticaUzbek"/>
                          <a:ea typeface="MS Mincho"/>
                          <a:cs typeface="Times New Roman"/>
                        </a:rPr>
                        <a:t>– –</a:t>
                      </a:r>
                      <a:r>
                        <a:rPr lang="en-US" sz="1200">
                          <a:effectLst/>
                          <a:latin typeface="BalticaUzbek"/>
                          <a:ea typeface="MS Mincho"/>
                          <a:cs typeface="Times New Roman"/>
                        </a:rPr>
                        <a:t> V</a:t>
                      </a:r>
                      <a:r>
                        <a:rPr lang="uz-Cyrl-UZ" sz="1200">
                          <a:effectLst/>
                          <a:latin typeface="BalticaUzbek"/>
                          <a:ea typeface="MS Mincho"/>
                          <a:cs typeface="Times New Roman"/>
                        </a:rPr>
                        <a:t> –</a:t>
                      </a:r>
                      <a:r>
                        <a:rPr lang="en-US" sz="1200">
                          <a:effectLst/>
                          <a:latin typeface="BalticaUzbek"/>
                          <a:ea typeface="MS Mincho"/>
                          <a:cs typeface="Times New Roman"/>
                        </a:rPr>
                        <a:t>   /   </a:t>
                      </a:r>
                      <a:r>
                        <a:rPr lang="uz-Cyrl-UZ" sz="1200">
                          <a:effectLst/>
                          <a:latin typeface="BalticaUzbek"/>
                          <a:ea typeface="MS Mincho"/>
                          <a:cs typeface="Times New Roman"/>
                        </a:rPr>
                        <a:t>–</a:t>
                      </a:r>
                      <a:r>
                        <a:rPr lang="en-US" sz="1200">
                          <a:effectLst/>
                          <a:latin typeface="BalticaUzbek"/>
                          <a:ea typeface="MS Mincho"/>
                          <a:cs typeface="Times New Roman"/>
                        </a:rPr>
                        <a:t> V</a:t>
                      </a:r>
                      <a:r>
                        <a:rPr lang="uz-Cyrl-UZ" sz="1200">
                          <a:effectLst/>
                          <a:latin typeface="BalticaUzbek"/>
                          <a:ea typeface="MS Mincho"/>
                          <a:cs typeface="Times New Roman"/>
                        </a:rPr>
                        <a:t> – </a:t>
                      </a:r>
                      <a:endParaRPr lang="ru-RU" sz="1200">
                        <a:effectLst/>
                        <a:latin typeface="BalticaUzbek"/>
                        <a:ea typeface="MS Mincho"/>
                        <a:cs typeface="Times New Roman"/>
                      </a:endParaRPr>
                    </a:p>
                  </a:txBody>
                  <a:tcPr marL="42450" marR="42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B3D7"/>
                    </a:solidFill>
                  </a:tcPr>
                </a:tc>
              </a:tr>
              <a:tr h="410059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  <a:latin typeface="Times New Roman"/>
                          <a:ea typeface="MS Mincho"/>
                          <a:cs typeface="Times New Roman"/>
                        </a:rPr>
                        <a:t>9.</a:t>
                      </a:r>
                      <a:endParaRPr lang="ru-RU" sz="1200">
                        <a:effectLst/>
                        <a:latin typeface="BalticaUzbek"/>
                        <a:ea typeface="MS Mincho"/>
                        <a:cs typeface="Times New Roman"/>
                      </a:endParaRPr>
                    </a:p>
                  </a:txBody>
                  <a:tcPr marL="42450" marR="42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  <a:latin typeface="Times New Roman"/>
                          <a:ea typeface="MS Mincho"/>
                          <a:cs typeface="Times New Roman"/>
                        </a:rPr>
                        <a:t>Muqtazab</a:t>
                      </a:r>
                      <a:endParaRPr lang="ru-RU" sz="1200">
                        <a:effectLst/>
                        <a:latin typeface="BalticaUzbek"/>
                        <a:ea typeface="MS Mincho"/>
                        <a:cs typeface="Times New Roman"/>
                      </a:endParaRPr>
                    </a:p>
                  </a:txBody>
                  <a:tcPr marL="42450" marR="42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  <a:latin typeface="Times New Roman"/>
                          <a:ea typeface="MS Mincho"/>
                          <a:cs typeface="Times New Roman"/>
                        </a:rPr>
                        <a:t>maf’ulotu / mustaf’ilun / maf’ulotu / mustaf’ilun</a:t>
                      </a:r>
                      <a:endParaRPr lang="ru-RU" sz="1200">
                        <a:effectLst/>
                        <a:latin typeface="BalticaUzbek"/>
                        <a:ea typeface="MS Mincho"/>
                        <a:cs typeface="Times New Roman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  <a:latin typeface="Times New Roman"/>
                          <a:ea typeface="MS Mincho"/>
                          <a:cs typeface="Times New Roman"/>
                        </a:rPr>
                        <a:t>  </a:t>
                      </a:r>
                      <a:r>
                        <a:rPr lang="uz-Cyrl-UZ" sz="1200">
                          <a:effectLst/>
                          <a:latin typeface="BalticaUzbek"/>
                          <a:ea typeface="MS Mincho"/>
                          <a:cs typeface="Times New Roman"/>
                        </a:rPr>
                        <a:t>– – –</a:t>
                      </a:r>
                      <a:r>
                        <a:rPr lang="en-US" sz="1200">
                          <a:effectLst/>
                          <a:latin typeface="BalticaUzbek"/>
                          <a:ea typeface="MS Mincho"/>
                          <a:cs typeface="Times New Roman"/>
                        </a:rPr>
                        <a:t> V  /    </a:t>
                      </a:r>
                      <a:r>
                        <a:rPr lang="uz-Cyrl-UZ" sz="1200">
                          <a:effectLst/>
                          <a:latin typeface="BalticaUzbek"/>
                          <a:ea typeface="MS Mincho"/>
                          <a:cs typeface="Times New Roman"/>
                        </a:rPr>
                        <a:t>– –</a:t>
                      </a:r>
                      <a:r>
                        <a:rPr lang="en-US" sz="1200">
                          <a:effectLst/>
                          <a:latin typeface="BalticaUzbek"/>
                          <a:ea typeface="MS Mincho"/>
                          <a:cs typeface="Times New Roman"/>
                        </a:rPr>
                        <a:t> V</a:t>
                      </a:r>
                      <a:r>
                        <a:rPr lang="uz-Cyrl-UZ" sz="1200">
                          <a:effectLst/>
                          <a:latin typeface="BalticaUzbek"/>
                          <a:ea typeface="MS Mincho"/>
                          <a:cs typeface="Times New Roman"/>
                        </a:rPr>
                        <a:t> –</a:t>
                      </a:r>
                      <a:r>
                        <a:rPr lang="en-US" sz="1200">
                          <a:effectLst/>
                          <a:latin typeface="BalticaUzbek"/>
                          <a:ea typeface="MS Mincho"/>
                          <a:cs typeface="Times New Roman"/>
                        </a:rPr>
                        <a:t>   /     </a:t>
                      </a:r>
                      <a:r>
                        <a:rPr lang="uz-Cyrl-UZ" sz="1200">
                          <a:effectLst/>
                          <a:latin typeface="BalticaUzbek"/>
                          <a:ea typeface="MS Mincho"/>
                          <a:cs typeface="Times New Roman"/>
                        </a:rPr>
                        <a:t>– – –</a:t>
                      </a:r>
                      <a:r>
                        <a:rPr lang="en-US" sz="1200">
                          <a:effectLst/>
                          <a:latin typeface="BalticaUzbek"/>
                          <a:ea typeface="MS Mincho"/>
                          <a:cs typeface="Times New Roman"/>
                        </a:rPr>
                        <a:t> V  /    </a:t>
                      </a:r>
                      <a:r>
                        <a:rPr lang="uz-Cyrl-UZ" sz="1200">
                          <a:effectLst/>
                          <a:latin typeface="BalticaUzbek"/>
                          <a:ea typeface="MS Mincho"/>
                          <a:cs typeface="Times New Roman"/>
                        </a:rPr>
                        <a:t>– –</a:t>
                      </a:r>
                      <a:r>
                        <a:rPr lang="en-US" sz="1200">
                          <a:effectLst/>
                          <a:latin typeface="BalticaUzbek"/>
                          <a:ea typeface="MS Mincho"/>
                          <a:cs typeface="Times New Roman"/>
                        </a:rPr>
                        <a:t> V</a:t>
                      </a:r>
                      <a:r>
                        <a:rPr lang="uz-Cyrl-UZ" sz="1200">
                          <a:effectLst/>
                          <a:latin typeface="BalticaUzbek"/>
                          <a:ea typeface="MS Mincho"/>
                          <a:cs typeface="Times New Roman"/>
                        </a:rPr>
                        <a:t> –</a:t>
                      </a:r>
                      <a:endParaRPr lang="ru-RU" sz="1200">
                        <a:effectLst/>
                        <a:latin typeface="BalticaUzbek"/>
                        <a:ea typeface="MS Mincho"/>
                        <a:cs typeface="Times New Roman"/>
                      </a:endParaRPr>
                    </a:p>
                  </a:txBody>
                  <a:tcPr marL="42450" marR="42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B3D7"/>
                    </a:solidFill>
                  </a:tcPr>
                </a:tc>
              </a:tr>
              <a:tr h="410059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  <a:latin typeface="Times New Roman"/>
                          <a:ea typeface="MS Mincho"/>
                          <a:cs typeface="Times New Roman"/>
                        </a:rPr>
                        <a:t>10.</a:t>
                      </a:r>
                      <a:endParaRPr lang="ru-RU" sz="1200">
                        <a:effectLst/>
                        <a:latin typeface="BalticaUzbek"/>
                        <a:ea typeface="MS Mincho"/>
                        <a:cs typeface="Times New Roman"/>
                      </a:endParaRPr>
                    </a:p>
                  </a:txBody>
                  <a:tcPr marL="42450" marR="42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  <a:latin typeface="Times New Roman"/>
                          <a:ea typeface="MS Mincho"/>
                          <a:cs typeface="Times New Roman"/>
                        </a:rPr>
                        <a:t>Jadid</a:t>
                      </a:r>
                      <a:endParaRPr lang="ru-RU" sz="1200">
                        <a:effectLst/>
                        <a:latin typeface="BalticaUzbek"/>
                        <a:ea typeface="MS Mincho"/>
                        <a:cs typeface="Times New Roman"/>
                      </a:endParaRPr>
                    </a:p>
                  </a:txBody>
                  <a:tcPr marL="42450" marR="42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  <a:latin typeface="Times New Roman"/>
                          <a:ea typeface="MS Mincho"/>
                          <a:cs typeface="Times New Roman"/>
                        </a:rPr>
                        <a:t>foilotun / foilotun / mustaf’ilun </a:t>
                      </a:r>
                      <a:endParaRPr lang="ru-RU" sz="1200">
                        <a:effectLst/>
                        <a:latin typeface="BalticaUzbek"/>
                        <a:ea typeface="MS Mincho"/>
                        <a:cs typeface="Times New Roman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  <a:latin typeface="Times New Roman"/>
                          <a:ea typeface="MS Mincho"/>
                          <a:cs typeface="Times New Roman"/>
                        </a:rPr>
                        <a:t>  </a:t>
                      </a:r>
                      <a:r>
                        <a:rPr lang="uz-Cyrl-UZ" sz="1200">
                          <a:effectLst/>
                          <a:latin typeface="BalticaUzbek"/>
                          <a:ea typeface="MS Mincho"/>
                          <a:cs typeface="Times New Roman"/>
                        </a:rPr>
                        <a:t>–</a:t>
                      </a:r>
                      <a:r>
                        <a:rPr lang="en-US" sz="1200">
                          <a:effectLst/>
                          <a:latin typeface="BalticaUzbek"/>
                          <a:ea typeface="MS Mincho"/>
                          <a:cs typeface="Times New Roman"/>
                        </a:rPr>
                        <a:t> V</a:t>
                      </a:r>
                      <a:r>
                        <a:rPr lang="uz-Cyrl-UZ" sz="1200">
                          <a:effectLst/>
                          <a:latin typeface="BalticaUzbek"/>
                          <a:ea typeface="MS Mincho"/>
                          <a:cs typeface="Times New Roman"/>
                        </a:rPr>
                        <a:t> – –</a:t>
                      </a:r>
                      <a:r>
                        <a:rPr lang="en-US" sz="1200">
                          <a:effectLst/>
                          <a:latin typeface="BalticaUzbek"/>
                          <a:ea typeface="MS Mincho"/>
                          <a:cs typeface="Times New Roman"/>
                        </a:rPr>
                        <a:t> /  </a:t>
                      </a:r>
                      <a:r>
                        <a:rPr lang="uz-Cyrl-UZ" sz="1200">
                          <a:effectLst/>
                          <a:latin typeface="BalticaUzbek"/>
                          <a:ea typeface="MS Mincho"/>
                          <a:cs typeface="Times New Roman"/>
                        </a:rPr>
                        <a:t>–</a:t>
                      </a:r>
                      <a:r>
                        <a:rPr lang="en-US" sz="1200">
                          <a:effectLst/>
                          <a:latin typeface="BalticaUzbek"/>
                          <a:ea typeface="MS Mincho"/>
                          <a:cs typeface="Times New Roman"/>
                        </a:rPr>
                        <a:t> V</a:t>
                      </a:r>
                      <a:r>
                        <a:rPr lang="uz-Cyrl-UZ" sz="1200">
                          <a:effectLst/>
                          <a:latin typeface="BalticaUzbek"/>
                          <a:ea typeface="MS Mincho"/>
                          <a:cs typeface="Times New Roman"/>
                        </a:rPr>
                        <a:t> – –</a:t>
                      </a:r>
                      <a:r>
                        <a:rPr lang="en-US" sz="1200">
                          <a:effectLst/>
                          <a:latin typeface="BalticaUzbek"/>
                          <a:ea typeface="MS Mincho"/>
                          <a:cs typeface="Times New Roman"/>
                        </a:rPr>
                        <a:t> /  </a:t>
                      </a:r>
                      <a:r>
                        <a:rPr lang="uz-Cyrl-UZ" sz="1200">
                          <a:effectLst/>
                          <a:latin typeface="BalticaUzbek"/>
                          <a:ea typeface="MS Mincho"/>
                          <a:cs typeface="Times New Roman"/>
                        </a:rPr>
                        <a:t>– –</a:t>
                      </a:r>
                      <a:r>
                        <a:rPr lang="en-US" sz="1200">
                          <a:effectLst/>
                          <a:latin typeface="BalticaUzbek"/>
                          <a:ea typeface="MS Mincho"/>
                          <a:cs typeface="Times New Roman"/>
                        </a:rPr>
                        <a:t> V</a:t>
                      </a:r>
                      <a:r>
                        <a:rPr lang="uz-Cyrl-UZ" sz="1200">
                          <a:effectLst/>
                          <a:latin typeface="BalticaUzbek"/>
                          <a:ea typeface="MS Mincho"/>
                          <a:cs typeface="Times New Roman"/>
                        </a:rPr>
                        <a:t> –</a:t>
                      </a:r>
                      <a:endParaRPr lang="ru-RU" sz="1200">
                        <a:effectLst/>
                        <a:latin typeface="BalticaUzbek"/>
                        <a:ea typeface="MS Mincho"/>
                        <a:cs typeface="Times New Roman"/>
                      </a:endParaRPr>
                    </a:p>
                  </a:txBody>
                  <a:tcPr marL="42450" marR="42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B3D7"/>
                    </a:solidFill>
                  </a:tcPr>
                </a:tc>
              </a:tr>
              <a:tr h="410059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  <a:latin typeface="Times New Roman"/>
                          <a:ea typeface="MS Mincho"/>
                          <a:cs typeface="Times New Roman"/>
                        </a:rPr>
                        <a:t>11.</a:t>
                      </a:r>
                      <a:endParaRPr lang="ru-RU" sz="1200">
                        <a:effectLst/>
                        <a:latin typeface="BalticaUzbek"/>
                        <a:ea typeface="MS Mincho"/>
                        <a:cs typeface="Times New Roman"/>
                      </a:endParaRPr>
                    </a:p>
                  </a:txBody>
                  <a:tcPr marL="42450" marR="42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  <a:latin typeface="Times New Roman"/>
                          <a:ea typeface="MS Mincho"/>
                          <a:cs typeface="Times New Roman"/>
                        </a:rPr>
                        <a:t>Qarib</a:t>
                      </a:r>
                      <a:endParaRPr lang="ru-RU" sz="1200">
                        <a:effectLst/>
                        <a:latin typeface="BalticaUzbek"/>
                        <a:ea typeface="MS Mincho"/>
                        <a:cs typeface="Times New Roman"/>
                      </a:endParaRPr>
                    </a:p>
                  </a:txBody>
                  <a:tcPr marL="42450" marR="42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  <a:latin typeface="Times New Roman"/>
                          <a:ea typeface="MS Mincho"/>
                          <a:cs typeface="Times New Roman"/>
                        </a:rPr>
                        <a:t>mafoiylun  / mafoiylun / foilotun</a:t>
                      </a:r>
                      <a:endParaRPr lang="ru-RU" sz="1200">
                        <a:effectLst/>
                        <a:latin typeface="BalticaUzbek"/>
                        <a:ea typeface="MS Mincho"/>
                        <a:cs typeface="Times New Roman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  <a:latin typeface="BalticaUzbek"/>
                          <a:ea typeface="MS Mincho"/>
                          <a:cs typeface="Times New Roman"/>
                        </a:rPr>
                        <a:t>   V</a:t>
                      </a:r>
                      <a:r>
                        <a:rPr lang="uz-Cyrl-UZ" sz="1200">
                          <a:effectLst/>
                          <a:latin typeface="BalticaUzbek"/>
                          <a:ea typeface="MS Mincho"/>
                          <a:cs typeface="Times New Roman"/>
                        </a:rPr>
                        <a:t> – – –</a:t>
                      </a:r>
                      <a:r>
                        <a:rPr lang="en-US" sz="1200">
                          <a:effectLst/>
                          <a:latin typeface="BalticaUzbek"/>
                          <a:ea typeface="MS Mincho"/>
                          <a:cs typeface="Times New Roman"/>
                        </a:rPr>
                        <a:t>  /  V</a:t>
                      </a:r>
                      <a:r>
                        <a:rPr lang="uz-Cyrl-UZ" sz="1200">
                          <a:effectLst/>
                          <a:latin typeface="BalticaUzbek"/>
                          <a:ea typeface="MS Mincho"/>
                          <a:cs typeface="Times New Roman"/>
                        </a:rPr>
                        <a:t> – – –</a:t>
                      </a:r>
                      <a:r>
                        <a:rPr lang="en-US" sz="1200">
                          <a:effectLst/>
                          <a:latin typeface="BalticaUzbek"/>
                          <a:ea typeface="MS Mincho"/>
                          <a:cs typeface="Times New Roman"/>
                        </a:rPr>
                        <a:t>      /   </a:t>
                      </a:r>
                      <a:r>
                        <a:rPr lang="uz-Cyrl-UZ" sz="1200">
                          <a:effectLst/>
                          <a:latin typeface="BalticaUzbek"/>
                          <a:ea typeface="MS Mincho"/>
                          <a:cs typeface="Times New Roman"/>
                        </a:rPr>
                        <a:t>–</a:t>
                      </a:r>
                      <a:r>
                        <a:rPr lang="en-US" sz="1200">
                          <a:effectLst/>
                          <a:latin typeface="BalticaUzbek"/>
                          <a:ea typeface="MS Mincho"/>
                          <a:cs typeface="Times New Roman"/>
                        </a:rPr>
                        <a:t> V</a:t>
                      </a:r>
                      <a:r>
                        <a:rPr lang="uz-Cyrl-UZ" sz="1200">
                          <a:effectLst/>
                          <a:latin typeface="BalticaUzbek"/>
                          <a:ea typeface="MS Mincho"/>
                          <a:cs typeface="Times New Roman"/>
                        </a:rPr>
                        <a:t> – –</a:t>
                      </a:r>
                      <a:r>
                        <a:rPr lang="en-US" sz="1200">
                          <a:effectLst/>
                          <a:latin typeface="BalticaUzbek"/>
                          <a:ea typeface="MS Mincho"/>
                          <a:cs typeface="Times New Roman"/>
                        </a:rPr>
                        <a:t>   </a:t>
                      </a:r>
                      <a:endParaRPr lang="ru-RU" sz="1200">
                        <a:effectLst/>
                        <a:latin typeface="BalticaUzbek"/>
                        <a:ea typeface="MS Mincho"/>
                        <a:cs typeface="Times New Roman"/>
                      </a:endParaRPr>
                    </a:p>
                  </a:txBody>
                  <a:tcPr marL="42450" marR="42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B3D7"/>
                    </a:solidFill>
                  </a:tcPr>
                </a:tc>
              </a:tr>
              <a:tr h="410059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  <a:latin typeface="Times New Roman"/>
                          <a:ea typeface="MS Mincho"/>
                          <a:cs typeface="Times New Roman"/>
                        </a:rPr>
                        <a:t>12.</a:t>
                      </a:r>
                      <a:endParaRPr lang="ru-RU" sz="1200">
                        <a:effectLst/>
                        <a:latin typeface="BalticaUzbek"/>
                        <a:ea typeface="MS Mincho"/>
                        <a:cs typeface="Times New Roman"/>
                      </a:endParaRPr>
                    </a:p>
                  </a:txBody>
                  <a:tcPr marL="42450" marR="42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  <a:latin typeface="Times New Roman"/>
                          <a:ea typeface="MS Mincho"/>
                          <a:cs typeface="Times New Roman"/>
                        </a:rPr>
                        <a:t>Mushokil</a:t>
                      </a:r>
                      <a:endParaRPr lang="ru-RU" sz="1200">
                        <a:effectLst/>
                        <a:latin typeface="BalticaUzbek"/>
                        <a:ea typeface="MS Mincho"/>
                        <a:cs typeface="Times New Roman"/>
                      </a:endParaRPr>
                    </a:p>
                  </a:txBody>
                  <a:tcPr marL="42450" marR="42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  <a:latin typeface="Times New Roman"/>
                          <a:ea typeface="MS Mincho"/>
                          <a:cs typeface="Times New Roman"/>
                        </a:rPr>
                        <a:t>foilotun / mafoiylun / mafoiylun</a:t>
                      </a:r>
                      <a:endParaRPr lang="ru-RU" sz="1200">
                        <a:effectLst/>
                        <a:latin typeface="BalticaUzbek"/>
                        <a:ea typeface="MS Mincho"/>
                        <a:cs typeface="Times New Roman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  <a:latin typeface="Times New Roman"/>
                          <a:ea typeface="MS Mincho"/>
                          <a:cs typeface="Times New Roman"/>
                        </a:rPr>
                        <a:t>  </a:t>
                      </a:r>
                      <a:r>
                        <a:rPr lang="uz-Cyrl-UZ" sz="1200">
                          <a:effectLst/>
                          <a:latin typeface="BalticaUzbek"/>
                          <a:ea typeface="MS Mincho"/>
                          <a:cs typeface="Times New Roman"/>
                        </a:rPr>
                        <a:t>–</a:t>
                      </a:r>
                      <a:r>
                        <a:rPr lang="en-US" sz="1200">
                          <a:effectLst/>
                          <a:latin typeface="BalticaUzbek"/>
                          <a:ea typeface="MS Mincho"/>
                          <a:cs typeface="Times New Roman"/>
                        </a:rPr>
                        <a:t> V</a:t>
                      </a:r>
                      <a:r>
                        <a:rPr lang="uz-Cyrl-UZ" sz="1200">
                          <a:effectLst/>
                          <a:latin typeface="BalticaUzbek"/>
                          <a:ea typeface="MS Mincho"/>
                          <a:cs typeface="Times New Roman"/>
                        </a:rPr>
                        <a:t> – –</a:t>
                      </a:r>
                      <a:r>
                        <a:rPr lang="en-US" sz="1200">
                          <a:effectLst/>
                          <a:latin typeface="BalticaUzbek"/>
                          <a:ea typeface="MS Mincho"/>
                          <a:cs typeface="Times New Roman"/>
                        </a:rPr>
                        <a:t>  / V</a:t>
                      </a:r>
                      <a:r>
                        <a:rPr lang="uz-Cyrl-UZ" sz="1200">
                          <a:effectLst/>
                          <a:latin typeface="BalticaUzbek"/>
                          <a:ea typeface="MS Mincho"/>
                          <a:cs typeface="Times New Roman"/>
                        </a:rPr>
                        <a:t> – – –</a:t>
                      </a:r>
                      <a:r>
                        <a:rPr lang="en-US" sz="1200">
                          <a:effectLst/>
                          <a:latin typeface="BalticaUzbek"/>
                          <a:ea typeface="MS Mincho"/>
                          <a:cs typeface="Times New Roman"/>
                        </a:rPr>
                        <a:t>  /  V</a:t>
                      </a:r>
                      <a:r>
                        <a:rPr lang="uz-Cyrl-UZ" sz="1200">
                          <a:effectLst/>
                          <a:latin typeface="BalticaUzbek"/>
                          <a:ea typeface="MS Mincho"/>
                          <a:cs typeface="Times New Roman"/>
                        </a:rPr>
                        <a:t> – – – </a:t>
                      </a:r>
                      <a:endParaRPr lang="ru-RU" sz="1200">
                        <a:effectLst/>
                        <a:latin typeface="BalticaUzbek"/>
                        <a:ea typeface="MS Mincho"/>
                        <a:cs typeface="Times New Roman"/>
                      </a:endParaRPr>
                    </a:p>
                  </a:txBody>
                  <a:tcPr marL="42450" marR="42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B3D7"/>
                    </a:solidFill>
                  </a:tcPr>
                </a:tc>
              </a:tr>
              <a:tr h="410059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  <a:latin typeface="Times New Roman"/>
                          <a:ea typeface="MS Mincho"/>
                          <a:cs typeface="Times New Roman"/>
                        </a:rPr>
                        <a:t>13.</a:t>
                      </a:r>
                      <a:endParaRPr lang="ru-RU" sz="1200">
                        <a:effectLst/>
                        <a:latin typeface="BalticaUzbek"/>
                        <a:ea typeface="MS Mincho"/>
                        <a:cs typeface="Times New Roman"/>
                      </a:endParaRPr>
                    </a:p>
                  </a:txBody>
                  <a:tcPr marL="42450" marR="42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  <a:latin typeface="Times New Roman"/>
                          <a:ea typeface="MS Mincho"/>
                          <a:cs typeface="Times New Roman"/>
                        </a:rPr>
                        <a:t>Ariz</a:t>
                      </a:r>
                      <a:endParaRPr lang="ru-RU" sz="1200">
                        <a:effectLst/>
                        <a:latin typeface="BalticaUzbek"/>
                        <a:ea typeface="MS Mincho"/>
                        <a:cs typeface="Times New Roman"/>
                      </a:endParaRPr>
                    </a:p>
                  </a:txBody>
                  <a:tcPr marL="42450" marR="42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  <a:latin typeface="Times New Roman"/>
                          <a:ea typeface="MS Mincho"/>
                          <a:cs typeface="Times New Roman"/>
                        </a:rPr>
                        <a:t>mafoiylun / fauvlun / mafoiylun / fauvlun</a:t>
                      </a:r>
                      <a:endParaRPr lang="ru-RU" sz="1200">
                        <a:effectLst/>
                        <a:latin typeface="BalticaUzbek"/>
                        <a:ea typeface="MS Mincho"/>
                        <a:cs typeface="Times New Roman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  <a:latin typeface="BalticaUzbek"/>
                          <a:ea typeface="MS Mincho"/>
                          <a:cs typeface="Times New Roman"/>
                        </a:rPr>
                        <a:t>  V</a:t>
                      </a:r>
                      <a:r>
                        <a:rPr lang="uz-Cyrl-UZ" sz="1200">
                          <a:effectLst/>
                          <a:latin typeface="BalticaUzbek"/>
                          <a:ea typeface="MS Mincho"/>
                          <a:cs typeface="Times New Roman"/>
                        </a:rPr>
                        <a:t> – – –</a:t>
                      </a:r>
                      <a:r>
                        <a:rPr lang="en-US" sz="1200">
                          <a:effectLst/>
                          <a:latin typeface="BalticaUzbek"/>
                          <a:ea typeface="MS Mincho"/>
                          <a:cs typeface="Times New Roman"/>
                        </a:rPr>
                        <a:t>  /  V</a:t>
                      </a:r>
                      <a:r>
                        <a:rPr lang="uz-Cyrl-UZ" sz="1200">
                          <a:effectLst/>
                          <a:latin typeface="BalticaUzbek"/>
                          <a:ea typeface="MS Mincho"/>
                          <a:cs typeface="Times New Roman"/>
                        </a:rPr>
                        <a:t> – –</a:t>
                      </a:r>
                      <a:r>
                        <a:rPr lang="en-US" sz="1200">
                          <a:effectLst/>
                          <a:latin typeface="BalticaUzbek"/>
                          <a:ea typeface="MS Mincho"/>
                          <a:cs typeface="Times New Roman"/>
                        </a:rPr>
                        <a:t>  /  V</a:t>
                      </a:r>
                      <a:r>
                        <a:rPr lang="uz-Cyrl-UZ" sz="1200">
                          <a:effectLst/>
                          <a:latin typeface="BalticaUzbek"/>
                          <a:ea typeface="MS Mincho"/>
                          <a:cs typeface="Times New Roman"/>
                        </a:rPr>
                        <a:t> – – –</a:t>
                      </a:r>
                      <a:r>
                        <a:rPr lang="en-US" sz="1200">
                          <a:effectLst/>
                          <a:latin typeface="BalticaUzbek"/>
                          <a:ea typeface="MS Mincho"/>
                          <a:cs typeface="Times New Roman"/>
                        </a:rPr>
                        <a:t>  /  V</a:t>
                      </a:r>
                      <a:r>
                        <a:rPr lang="uz-Cyrl-UZ" sz="1200">
                          <a:effectLst/>
                          <a:latin typeface="BalticaUzbek"/>
                          <a:ea typeface="MS Mincho"/>
                          <a:cs typeface="Times New Roman"/>
                        </a:rPr>
                        <a:t> – –</a:t>
                      </a:r>
                      <a:r>
                        <a:rPr lang="en-US" sz="1200">
                          <a:effectLst/>
                          <a:latin typeface="BalticaUzbek"/>
                          <a:ea typeface="MS Mincho"/>
                          <a:cs typeface="Times New Roman"/>
                        </a:rPr>
                        <a:t>    </a:t>
                      </a:r>
                      <a:r>
                        <a:rPr lang="en-US" sz="1200">
                          <a:effectLst/>
                          <a:latin typeface="Times New Roman"/>
                          <a:ea typeface="MS Mincho"/>
                          <a:cs typeface="Times New Roman"/>
                        </a:rPr>
                        <a:t> </a:t>
                      </a:r>
                      <a:endParaRPr lang="ru-RU" sz="1200">
                        <a:effectLst/>
                        <a:latin typeface="BalticaUzbek"/>
                        <a:ea typeface="MS Mincho"/>
                        <a:cs typeface="Times New Roman"/>
                      </a:endParaRPr>
                    </a:p>
                  </a:txBody>
                  <a:tcPr marL="42450" marR="42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B3D7"/>
                    </a:solidFill>
                  </a:tcPr>
                </a:tc>
              </a:tr>
              <a:tr h="534860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  <a:latin typeface="Times New Roman"/>
                          <a:ea typeface="MS Mincho"/>
                          <a:cs typeface="Times New Roman"/>
                        </a:rPr>
                        <a:t>14.</a:t>
                      </a:r>
                      <a:endParaRPr lang="ru-RU" sz="1200">
                        <a:effectLst/>
                        <a:latin typeface="BalticaUzbek"/>
                        <a:ea typeface="MS Mincho"/>
                        <a:cs typeface="Times New Roman"/>
                      </a:endParaRPr>
                    </a:p>
                  </a:txBody>
                  <a:tcPr marL="42450" marR="42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  <a:latin typeface="Times New Roman"/>
                          <a:ea typeface="MS Mincho"/>
                          <a:cs typeface="Times New Roman"/>
                        </a:rPr>
                        <a:t>Amiq</a:t>
                      </a:r>
                      <a:endParaRPr lang="ru-RU" sz="1200">
                        <a:effectLst/>
                        <a:latin typeface="BalticaUzbek"/>
                        <a:ea typeface="MS Mincho"/>
                        <a:cs typeface="Times New Roman"/>
                      </a:endParaRPr>
                    </a:p>
                  </a:txBody>
                  <a:tcPr marL="42450" marR="42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 err="1">
                          <a:effectLst/>
                          <a:latin typeface="Times New Roman"/>
                          <a:ea typeface="MS Mincho"/>
                          <a:cs typeface="Times New Roman"/>
                        </a:rPr>
                        <a:t>foilun</a:t>
                      </a:r>
                      <a:r>
                        <a:rPr lang="en-US" sz="1200" dirty="0">
                          <a:effectLst/>
                          <a:latin typeface="Times New Roman"/>
                          <a:ea typeface="MS Mincho"/>
                          <a:cs typeface="Times New Roman"/>
                        </a:rPr>
                        <a:t>  /  </a:t>
                      </a:r>
                      <a:r>
                        <a:rPr lang="en-US" sz="1200" dirty="0" err="1">
                          <a:effectLst/>
                          <a:latin typeface="Times New Roman"/>
                          <a:ea typeface="MS Mincho"/>
                          <a:cs typeface="Times New Roman"/>
                        </a:rPr>
                        <a:t>foilotun</a:t>
                      </a:r>
                      <a:r>
                        <a:rPr lang="en-US" sz="1200" dirty="0">
                          <a:effectLst/>
                          <a:latin typeface="Times New Roman"/>
                          <a:ea typeface="MS Mincho"/>
                          <a:cs typeface="Times New Roman"/>
                        </a:rPr>
                        <a:t>  /  </a:t>
                      </a:r>
                      <a:r>
                        <a:rPr lang="en-US" sz="1200" dirty="0" err="1">
                          <a:effectLst/>
                          <a:latin typeface="Times New Roman"/>
                          <a:ea typeface="MS Mincho"/>
                          <a:cs typeface="Times New Roman"/>
                        </a:rPr>
                        <a:t>foilun</a:t>
                      </a:r>
                      <a:r>
                        <a:rPr lang="en-US" sz="1200" dirty="0">
                          <a:effectLst/>
                          <a:latin typeface="Times New Roman"/>
                          <a:ea typeface="MS Mincho"/>
                          <a:cs typeface="Times New Roman"/>
                        </a:rPr>
                        <a:t> / </a:t>
                      </a:r>
                      <a:r>
                        <a:rPr lang="en-US" sz="1200" dirty="0" err="1">
                          <a:effectLst/>
                          <a:latin typeface="Times New Roman"/>
                          <a:ea typeface="MS Mincho"/>
                          <a:cs typeface="Times New Roman"/>
                        </a:rPr>
                        <a:t>foilotun</a:t>
                      </a:r>
                      <a:r>
                        <a:rPr lang="en-US" sz="1200" dirty="0">
                          <a:effectLst/>
                          <a:latin typeface="Times New Roman"/>
                          <a:ea typeface="MS Mincho"/>
                          <a:cs typeface="Times New Roman"/>
                        </a:rPr>
                        <a:t> </a:t>
                      </a:r>
                      <a:endParaRPr lang="ru-RU" sz="1200" dirty="0">
                        <a:effectLst/>
                        <a:latin typeface="BalticaUzbek"/>
                        <a:ea typeface="MS Mincho"/>
                        <a:cs typeface="Times New Roman"/>
                      </a:endParaRPr>
                    </a:p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latin typeface="Times New Roman"/>
                          <a:ea typeface="MS Mincho"/>
                          <a:cs typeface="Times New Roman"/>
                        </a:rPr>
                        <a:t> </a:t>
                      </a:r>
                      <a:r>
                        <a:rPr lang="uz-Cyrl-UZ" sz="1200" dirty="0">
                          <a:effectLst/>
                          <a:latin typeface="BalticaUzbek"/>
                          <a:ea typeface="MS Mincho"/>
                          <a:cs typeface="Times New Roman"/>
                        </a:rPr>
                        <a:t>–</a:t>
                      </a:r>
                      <a:r>
                        <a:rPr lang="en-US" sz="1200" dirty="0">
                          <a:effectLst/>
                          <a:latin typeface="BalticaUzbek"/>
                          <a:ea typeface="MS Mincho"/>
                          <a:cs typeface="Times New Roman"/>
                        </a:rPr>
                        <a:t> V</a:t>
                      </a:r>
                      <a:r>
                        <a:rPr lang="uz-Cyrl-UZ" sz="1200" dirty="0">
                          <a:effectLst/>
                          <a:latin typeface="BalticaUzbek"/>
                          <a:ea typeface="MS Mincho"/>
                          <a:cs typeface="Times New Roman"/>
                        </a:rPr>
                        <a:t> – </a:t>
                      </a:r>
                      <a:r>
                        <a:rPr lang="en-US" sz="1200" dirty="0">
                          <a:effectLst/>
                          <a:latin typeface="BalticaUzbek"/>
                          <a:ea typeface="MS Mincho"/>
                          <a:cs typeface="Times New Roman"/>
                        </a:rPr>
                        <a:t> / </a:t>
                      </a:r>
                      <a:r>
                        <a:rPr lang="uz-Cyrl-UZ" sz="1200" dirty="0">
                          <a:effectLst/>
                          <a:latin typeface="BalticaUzbek"/>
                          <a:ea typeface="MS Mincho"/>
                          <a:cs typeface="Times New Roman"/>
                        </a:rPr>
                        <a:t>–</a:t>
                      </a:r>
                      <a:r>
                        <a:rPr lang="en-US" sz="1200" dirty="0">
                          <a:effectLst/>
                          <a:latin typeface="BalticaUzbek"/>
                          <a:ea typeface="MS Mincho"/>
                          <a:cs typeface="Times New Roman"/>
                        </a:rPr>
                        <a:t> V</a:t>
                      </a:r>
                      <a:r>
                        <a:rPr lang="uz-Cyrl-UZ" sz="1200" dirty="0">
                          <a:effectLst/>
                          <a:latin typeface="BalticaUzbek"/>
                          <a:ea typeface="MS Mincho"/>
                          <a:cs typeface="Times New Roman"/>
                        </a:rPr>
                        <a:t> – –</a:t>
                      </a:r>
                      <a:r>
                        <a:rPr lang="en-US" sz="1200" dirty="0">
                          <a:effectLst/>
                          <a:latin typeface="BalticaUzbek"/>
                          <a:ea typeface="MS Mincho"/>
                          <a:cs typeface="Times New Roman"/>
                        </a:rPr>
                        <a:t>  / </a:t>
                      </a:r>
                      <a:r>
                        <a:rPr lang="uz-Cyrl-UZ" sz="1200" dirty="0">
                          <a:effectLst/>
                          <a:latin typeface="BalticaUzbek"/>
                          <a:ea typeface="MS Mincho"/>
                          <a:cs typeface="Times New Roman"/>
                        </a:rPr>
                        <a:t>–</a:t>
                      </a:r>
                      <a:r>
                        <a:rPr lang="en-US" sz="1200" dirty="0">
                          <a:effectLst/>
                          <a:latin typeface="BalticaUzbek"/>
                          <a:ea typeface="MS Mincho"/>
                          <a:cs typeface="Times New Roman"/>
                        </a:rPr>
                        <a:t> V</a:t>
                      </a:r>
                      <a:r>
                        <a:rPr lang="uz-Cyrl-UZ" sz="1200" dirty="0">
                          <a:effectLst/>
                          <a:latin typeface="BalticaUzbek"/>
                          <a:ea typeface="MS Mincho"/>
                          <a:cs typeface="Times New Roman"/>
                        </a:rPr>
                        <a:t> –</a:t>
                      </a:r>
                      <a:r>
                        <a:rPr lang="en-US" sz="1200" dirty="0">
                          <a:effectLst/>
                          <a:latin typeface="BalticaUzbek"/>
                          <a:ea typeface="MS Mincho"/>
                          <a:cs typeface="Times New Roman"/>
                        </a:rPr>
                        <a:t>   / </a:t>
                      </a:r>
                      <a:r>
                        <a:rPr lang="uz-Cyrl-UZ" sz="1200" dirty="0">
                          <a:effectLst/>
                          <a:latin typeface="BalticaUzbek"/>
                          <a:ea typeface="MS Mincho"/>
                          <a:cs typeface="Times New Roman"/>
                        </a:rPr>
                        <a:t>–</a:t>
                      </a:r>
                      <a:r>
                        <a:rPr lang="en-US" sz="1200" dirty="0">
                          <a:effectLst/>
                          <a:latin typeface="BalticaUzbek"/>
                          <a:ea typeface="MS Mincho"/>
                          <a:cs typeface="Times New Roman"/>
                        </a:rPr>
                        <a:t> V</a:t>
                      </a:r>
                      <a:r>
                        <a:rPr lang="uz-Cyrl-UZ" sz="1200" dirty="0">
                          <a:effectLst/>
                          <a:latin typeface="BalticaUzbek"/>
                          <a:ea typeface="MS Mincho"/>
                          <a:cs typeface="Times New Roman"/>
                        </a:rPr>
                        <a:t> – – </a:t>
                      </a:r>
                      <a:endParaRPr lang="ru-RU" sz="1200" dirty="0">
                        <a:effectLst/>
                        <a:latin typeface="BalticaUzbek"/>
                        <a:ea typeface="MS Mincho"/>
                        <a:cs typeface="Times New Roman"/>
                      </a:endParaRPr>
                    </a:p>
                  </a:txBody>
                  <a:tcPr marL="42450" marR="42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B3D7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6667559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олнцестояние">
  <a:themeElements>
    <a:clrScheme name="Солнцестояние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Солнцестояние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Солнцестояние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615</TotalTime>
  <Words>744</Words>
  <Application>Microsoft Office PowerPoint</Application>
  <PresentationFormat>Экран (4:3)</PresentationFormat>
  <Paragraphs>166</Paragraphs>
  <Slides>11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9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21" baseType="lpstr">
      <vt:lpstr>MS Mincho</vt:lpstr>
      <vt:lpstr>Arial</vt:lpstr>
      <vt:lpstr>BalticaUzbek</vt:lpstr>
      <vt:lpstr>Calibri</vt:lpstr>
      <vt:lpstr>Corbel</vt:lpstr>
      <vt:lpstr>Gill Sans MT</vt:lpstr>
      <vt:lpstr>Times New Roman</vt:lpstr>
      <vt:lpstr>Verdana</vt:lpstr>
      <vt:lpstr>Wingdings 2</vt:lpstr>
      <vt:lpstr>Солнцестояние</vt:lpstr>
      <vt:lpstr>Aruzda rukn va bahr tushunchasi haqida ma’lumot</vt:lpstr>
      <vt:lpstr>Reja:</vt:lpstr>
      <vt:lpstr>Презентация PowerPoint</vt:lpstr>
      <vt:lpstr>Презентация PowerPoint</vt:lpstr>
      <vt:lpstr>Презентация PowerPoint</vt:lpstr>
      <vt:lpstr>Презентация PowerPoint</vt:lpstr>
      <vt:lpstr>   Faol bahrlar:</vt:lpstr>
      <vt:lpstr>Презентация PowerPoint</vt:lpstr>
      <vt:lpstr>Презентация PowerPoint</vt:lpstr>
      <vt:lpstr>BIR XIL ASLIY RUKNLARDAN TARKIB TOPGAN BAHRLAR (MUTTAFIQ UL-AJZO) 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Пользователь</dc:creator>
  <cp:lastModifiedBy>Hp</cp:lastModifiedBy>
  <cp:revision>14</cp:revision>
  <dcterms:created xsi:type="dcterms:W3CDTF">2019-08-25T17:26:49Z</dcterms:created>
  <dcterms:modified xsi:type="dcterms:W3CDTF">2019-12-25T14:49:15Z</dcterms:modified>
</cp:coreProperties>
</file>